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5"/>
  </p:sldMasterIdLst>
  <p:notesMasterIdLst>
    <p:notesMasterId r:id="rId19"/>
  </p:notesMasterIdLst>
  <p:sldIdLst>
    <p:sldId id="390" r:id="rId6"/>
    <p:sldId id="433" r:id="rId7"/>
    <p:sldId id="435" r:id="rId8"/>
    <p:sldId id="442" r:id="rId9"/>
    <p:sldId id="434" r:id="rId10"/>
    <p:sldId id="436" r:id="rId11"/>
    <p:sldId id="437" r:id="rId12"/>
    <p:sldId id="438" r:id="rId13"/>
    <p:sldId id="444" r:id="rId14"/>
    <p:sldId id="440" r:id="rId15"/>
    <p:sldId id="445" r:id="rId16"/>
    <p:sldId id="446" r:id="rId17"/>
    <p:sldId id="453" r:id="rId18"/>
  </p:sldIdLst>
  <p:sldSz cx="9144000" cy="6858000" type="screen4x3"/>
  <p:notesSz cx="6858000" cy="1247775"/>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4FF34-CA51-68C8-5BC3-0D68E256611D}" name="Gerald Sturm" initials="GS" userId="S::sturm_initi8.nl#ext#@gemeenteroosendaal.onmicrosoft.com::a6175408-e888-4df4-ab84-283b3caab9e1" providerId="AD"/>
  <p188:author id="{05FDB097-5782-52D9-7AFF-E8FAC33E69A8}" name="Oostvogels, Edith" initials="OE" userId="S::e.oostvogels@roosendaal.nl::c939a02d-badc-4ae5-a402-5a9f454981a9" providerId="AD"/>
  <p188:author id="{ADE2F3DA-66F9-44BA-31F2-EE2392086650}" name="Scale Advies - Jeroen Zijlmans" initials="SZ" userId="S::jeroen.zijlmans_scaleadvies.nl#ext#@gemeenteroosendaal.onmicrosoft.com::952130f6-3089-454e-8e83-31fc2e5f0f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ut van Andel" initials="Ruut" lastIdx="1" clrIdx="0">
    <p:extLst>
      <p:ext uri="{19B8F6BF-5375-455C-9EA6-DF929625EA0E}">
        <p15:presenceInfo xmlns:p15="http://schemas.microsoft.com/office/powerpoint/2012/main" userId="Ruut van And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DD8E"/>
    <a:srgbClr val="000000"/>
    <a:srgbClr val="B78B5F"/>
    <a:srgbClr val="CCCC00"/>
    <a:srgbClr val="B75E4A"/>
    <a:srgbClr val="2E3561"/>
    <a:srgbClr val="33C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7B1EA-BECE-4830-8368-27BFCB6281D2}" v="5" dt="2024-03-20T13:47:42.8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th Oostvogels" userId="c939a02d-badc-4ae5-a402-5a9f454981a9" providerId="ADAL" clId="{A917B1EA-BECE-4830-8368-27BFCB6281D2}"/>
    <pc:docChg chg="custSel modSld">
      <pc:chgData name="Edith Oostvogels" userId="c939a02d-badc-4ae5-a402-5a9f454981a9" providerId="ADAL" clId="{A917B1EA-BECE-4830-8368-27BFCB6281D2}" dt="2024-03-20T13:54:43.009" v="244" actId="255"/>
      <pc:docMkLst>
        <pc:docMk/>
      </pc:docMkLst>
      <pc:sldChg chg="modSp mod">
        <pc:chgData name="Edith Oostvogels" userId="c939a02d-badc-4ae5-a402-5a9f454981a9" providerId="ADAL" clId="{A917B1EA-BECE-4830-8368-27BFCB6281D2}" dt="2024-03-20T13:49:08.884" v="0" actId="20577"/>
        <pc:sldMkLst>
          <pc:docMk/>
          <pc:sldMk cId="3933105057" sldId="434"/>
        </pc:sldMkLst>
        <pc:graphicFrameChg chg="modGraphic">
          <ac:chgData name="Edith Oostvogels" userId="c939a02d-badc-4ae5-a402-5a9f454981a9" providerId="ADAL" clId="{A917B1EA-BECE-4830-8368-27BFCB6281D2}" dt="2024-03-20T13:49:08.884" v="0" actId="20577"/>
          <ac:graphicFrameMkLst>
            <pc:docMk/>
            <pc:sldMk cId="3933105057" sldId="434"/>
            <ac:graphicFrameMk id="5" creationId="{0D5C9B32-5692-A6D3-E76E-64BA77F92F98}"/>
          </ac:graphicFrameMkLst>
        </pc:graphicFrameChg>
      </pc:sldChg>
      <pc:sldChg chg="modSp mod">
        <pc:chgData name="Edith Oostvogels" userId="c939a02d-badc-4ae5-a402-5a9f454981a9" providerId="ADAL" clId="{A917B1EA-BECE-4830-8368-27BFCB6281D2}" dt="2024-03-20T13:50:22.302" v="36" actId="20577"/>
        <pc:sldMkLst>
          <pc:docMk/>
          <pc:sldMk cId="3102121996" sldId="436"/>
        </pc:sldMkLst>
        <pc:spChg chg="mod">
          <ac:chgData name="Edith Oostvogels" userId="c939a02d-badc-4ae5-a402-5a9f454981a9" providerId="ADAL" clId="{A917B1EA-BECE-4830-8368-27BFCB6281D2}" dt="2024-03-20T13:50:22.302" v="36" actId="20577"/>
          <ac:spMkLst>
            <pc:docMk/>
            <pc:sldMk cId="3102121996" sldId="436"/>
            <ac:spMk id="3" creationId="{A32AF016-BF92-92AF-75DD-67D5C0AB29F5}"/>
          </ac:spMkLst>
        </pc:spChg>
      </pc:sldChg>
      <pc:sldChg chg="modSp mod">
        <pc:chgData name="Edith Oostvogels" userId="c939a02d-badc-4ae5-a402-5a9f454981a9" providerId="ADAL" clId="{A917B1EA-BECE-4830-8368-27BFCB6281D2}" dt="2024-03-20T13:51:20.250" v="69" actId="20577"/>
        <pc:sldMkLst>
          <pc:docMk/>
          <pc:sldMk cId="441687030" sldId="437"/>
        </pc:sldMkLst>
        <pc:spChg chg="mod">
          <ac:chgData name="Edith Oostvogels" userId="c939a02d-badc-4ae5-a402-5a9f454981a9" providerId="ADAL" clId="{A917B1EA-BECE-4830-8368-27BFCB6281D2}" dt="2024-03-20T13:51:20.250" v="69" actId="20577"/>
          <ac:spMkLst>
            <pc:docMk/>
            <pc:sldMk cId="441687030" sldId="437"/>
            <ac:spMk id="4" creationId="{3E6307DD-392C-A241-AE75-DC48351B1A12}"/>
          </ac:spMkLst>
        </pc:spChg>
      </pc:sldChg>
      <pc:sldChg chg="delSp modSp mod">
        <pc:chgData name="Edith Oostvogels" userId="c939a02d-badc-4ae5-a402-5a9f454981a9" providerId="ADAL" clId="{A917B1EA-BECE-4830-8368-27BFCB6281D2}" dt="2024-03-20T13:53:30.554" v="229" actId="255"/>
        <pc:sldMkLst>
          <pc:docMk/>
          <pc:sldMk cId="4128204837" sldId="438"/>
        </pc:sldMkLst>
        <pc:spChg chg="mod">
          <ac:chgData name="Edith Oostvogels" userId="c939a02d-badc-4ae5-a402-5a9f454981a9" providerId="ADAL" clId="{A917B1EA-BECE-4830-8368-27BFCB6281D2}" dt="2024-03-20T13:53:30.554" v="229" actId="255"/>
          <ac:spMkLst>
            <pc:docMk/>
            <pc:sldMk cId="4128204837" sldId="438"/>
            <ac:spMk id="3" creationId="{A32AF016-BF92-92AF-75DD-67D5C0AB29F5}"/>
          </ac:spMkLst>
        </pc:spChg>
        <pc:graphicFrameChg chg="del">
          <ac:chgData name="Edith Oostvogels" userId="c939a02d-badc-4ae5-a402-5a9f454981a9" providerId="ADAL" clId="{A917B1EA-BECE-4830-8368-27BFCB6281D2}" dt="2024-03-20T13:51:48.269" v="70" actId="478"/>
          <ac:graphicFrameMkLst>
            <pc:docMk/>
            <pc:sldMk cId="4128204837" sldId="438"/>
            <ac:graphicFrameMk id="4" creationId="{D7F5912B-59B7-5E02-0C84-6B408059DEB3}"/>
          </ac:graphicFrameMkLst>
        </pc:graphicFrameChg>
      </pc:sldChg>
      <pc:sldChg chg="modSp mod">
        <pc:chgData name="Edith Oostvogels" userId="c939a02d-badc-4ae5-a402-5a9f454981a9" providerId="ADAL" clId="{A917B1EA-BECE-4830-8368-27BFCB6281D2}" dt="2024-03-20T13:54:24.001" v="242" actId="6549"/>
        <pc:sldMkLst>
          <pc:docMk/>
          <pc:sldMk cId="2572752480" sldId="445"/>
        </pc:sldMkLst>
        <pc:spChg chg="mod">
          <ac:chgData name="Edith Oostvogels" userId="c939a02d-badc-4ae5-a402-5a9f454981a9" providerId="ADAL" clId="{A917B1EA-BECE-4830-8368-27BFCB6281D2}" dt="2024-03-20T13:54:24.001" v="242" actId="6549"/>
          <ac:spMkLst>
            <pc:docMk/>
            <pc:sldMk cId="2572752480" sldId="445"/>
            <ac:spMk id="3" creationId="{A32AF016-BF92-92AF-75DD-67D5C0AB29F5}"/>
          </ac:spMkLst>
        </pc:spChg>
      </pc:sldChg>
      <pc:sldChg chg="modSp mod">
        <pc:chgData name="Edith Oostvogels" userId="c939a02d-badc-4ae5-a402-5a9f454981a9" providerId="ADAL" clId="{A917B1EA-BECE-4830-8368-27BFCB6281D2}" dt="2024-03-20T13:54:43.009" v="244" actId="255"/>
        <pc:sldMkLst>
          <pc:docMk/>
          <pc:sldMk cId="3827747765" sldId="446"/>
        </pc:sldMkLst>
        <pc:spChg chg="mod">
          <ac:chgData name="Edith Oostvogels" userId="c939a02d-badc-4ae5-a402-5a9f454981a9" providerId="ADAL" clId="{A917B1EA-BECE-4830-8368-27BFCB6281D2}" dt="2024-03-20T13:54:43.009" v="244" actId="255"/>
          <ac:spMkLst>
            <pc:docMk/>
            <pc:sldMk cId="3827747765" sldId="446"/>
            <ac:spMk id="3" creationId="{A32AF016-BF92-92AF-75DD-67D5C0AB29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pPr>
              <a:buFont typeface="Times New Roman" pitchFamily="16" charset="0"/>
              <a:buNone/>
              <a:defRPr/>
            </a:pPr>
            <a:endParaRPr lang="nl-NL">
              <a:latin typeface="Arial" charset="0"/>
              <a:ea typeface="Microsoft YaHei" charset="-122"/>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nl-NL">
              <a:latin typeface="Arial" charset="0"/>
              <a:ea typeface="Microsoft YaHei" charset="-122"/>
            </a:endParaRP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nl-NL">
              <a:latin typeface="Arial" charset="0"/>
              <a:ea typeface="Microsoft YaHei" charset="-122"/>
            </a:endParaRP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nl-NL">
              <a:latin typeface="Arial" charset="0"/>
              <a:ea typeface="Microsoft YaHei" charset="-122"/>
            </a:endParaRP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nl-NL">
              <a:latin typeface="Arial" charset="0"/>
              <a:ea typeface="Microsoft YaHei" charset="-122"/>
            </a:endParaRP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nl-NL">
              <a:latin typeface="Arial" charset="0"/>
              <a:ea typeface="Microsoft YaHei" charset="-122"/>
            </a:endParaRPr>
          </a:p>
        </p:txBody>
      </p:sp>
      <p:sp>
        <p:nvSpPr>
          <p:cNvPr id="43016" name="Rectangle 7"/>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6" name="Rectangle 8"/>
          <p:cNvSpPr>
            <a:spLocks noGrp="1" noChangeArrowheads="1"/>
          </p:cNvSpPr>
          <p:nvPr>
            <p:ph type="body"/>
          </p:nvPr>
        </p:nvSpPr>
        <p:spPr bwMode="auto">
          <a:xfrm>
            <a:off x="685800" y="4343400"/>
            <a:ext cx="5475288" cy="410368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nl-NL"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03237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Optioneel: afhankelijk van het onderwerp</a:t>
            </a:r>
          </a:p>
        </p:txBody>
      </p:sp>
    </p:spTree>
    <p:extLst>
      <p:ext uri="{BB962C8B-B14F-4D97-AF65-F5344CB8AC3E}">
        <p14:creationId xmlns:p14="http://schemas.microsoft.com/office/powerpoint/2010/main" val="200830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Hervormingsagenda</a:t>
            </a:r>
          </a:p>
        </p:txBody>
      </p:sp>
    </p:spTree>
    <p:extLst>
      <p:ext uri="{BB962C8B-B14F-4D97-AF65-F5344CB8AC3E}">
        <p14:creationId xmlns:p14="http://schemas.microsoft.com/office/powerpoint/2010/main" val="154866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paars">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7FF5B37-6B54-19B7-CC2E-BBC6274296F2}"/>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0" y="216000"/>
            <a:ext cx="9144900" cy="4968000"/>
          </a:xfrm>
          <a:prstGeom prst="rect">
            <a:avLst/>
          </a:prstGeom>
        </p:spPr>
      </p:pic>
      <p:sp>
        <p:nvSpPr>
          <p:cNvPr id="11" name="Rechthoek 10">
            <a:extLst>
              <a:ext uri="{FF2B5EF4-FFF2-40B4-BE49-F238E27FC236}">
                <a16:creationId xmlns:a16="http://schemas.microsoft.com/office/drawing/2014/main" id="{86126493-F9BA-CEBF-115B-B1CC25D2D00C}"/>
              </a:ext>
            </a:extLst>
          </p:cNvPr>
          <p:cNvSpPr/>
          <p:nvPr userDrawn="1"/>
        </p:nvSpPr>
        <p:spPr>
          <a:xfrm>
            <a:off x="2142000" y="1592264"/>
            <a:ext cx="4860000" cy="52801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AF1008-6073-A9DC-7F22-7F228AF84C01}"/>
              </a:ext>
            </a:extLst>
          </p:cNvPr>
          <p:cNvSpPr>
            <a:spLocks noGrp="1"/>
          </p:cNvSpPr>
          <p:nvPr>
            <p:ph type="ctrTitle"/>
          </p:nvPr>
        </p:nvSpPr>
        <p:spPr>
          <a:xfrm>
            <a:off x="2525027" y="1612800"/>
            <a:ext cx="4105275" cy="2175428"/>
          </a:xfrm>
        </p:spPr>
        <p:txBody>
          <a:bodyPr lIns="0" tIns="0" rIns="0" bIns="0" anchor="b">
            <a:noAutofit/>
          </a:bodyPr>
          <a:lstStyle>
            <a:lvl1pPr algn="l">
              <a:lnSpc>
                <a:spcPts val="3000"/>
              </a:lnSpc>
              <a:defRPr sz="3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1CD77625-2051-0121-3689-6D8C97751CFC}"/>
              </a:ext>
            </a:extLst>
          </p:cNvPr>
          <p:cNvSpPr>
            <a:spLocks noGrp="1"/>
          </p:cNvSpPr>
          <p:nvPr>
            <p:ph type="subTitle" idx="1"/>
          </p:nvPr>
        </p:nvSpPr>
        <p:spPr>
          <a:xfrm>
            <a:off x="2519363" y="4005262"/>
            <a:ext cx="4105275" cy="1016074"/>
          </a:xfrm>
        </p:spPr>
        <p:txBody>
          <a:bodyPr lIns="0" tIns="0" rIns="0" bIns="0">
            <a:noAutofit/>
          </a:bodyPr>
          <a:lstStyle>
            <a:lvl1pPr marL="0" indent="0" algn="l">
              <a:lnSpc>
                <a:spcPts val="1125"/>
              </a:lnSpc>
              <a:spcBef>
                <a:spcPts val="0"/>
              </a:spcBef>
              <a:buNone/>
              <a:defRPr sz="1125">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8" name="Afbeelding 7">
            <a:extLst>
              <a:ext uri="{FF2B5EF4-FFF2-40B4-BE49-F238E27FC236}">
                <a16:creationId xmlns:a16="http://schemas.microsoft.com/office/drawing/2014/main" id="{DC0B6A70-B309-C2E4-B300-50EE45A9F874}"/>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15" name="Afbeelding 14">
            <a:extLst>
              <a:ext uri="{FF2B5EF4-FFF2-40B4-BE49-F238E27FC236}">
                <a16:creationId xmlns:a16="http://schemas.microsoft.com/office/drawing/2014/main" id="{CBC4C3FC-8B21-292C-0329-2A800354EA7C}"/>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900" y="5301552"/>
            <a:ext cx="9144900" cy="108000"/>
          </a:xfrm>
          <a:prstGeom prst="rect">
            <a:avLst/>
          </a:prstGeom>
        </p:spPr>
      </p:pic>
      <p:pic>
        <p:nvPicPr>
          <p:cNvPr id="17" name="Afbeelding 16">
            <a:extLst>
              <a:ext uri="{FF2B5EF4-FFF2-40B4-BE49-F238E27FC236}">
                <a16:creationId xmlns:a16="http://schemas.microsoft.com/office/drawing/2014/main" id="{15316BF1-AE51-9962-20AE-25DC6BE9C5F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77650" y="5683776"/>
            <a:ext cx="1790700" cy="914400"/>
          </a:xfrm>
          <a:prstGeom prst="rect">
            <a:avLst/>
          </a:prstGeom>
        </p:spPr>
      </p:pic>
    </p:spTree>
    <p:extLst>
      <p:ext uri="{BB962C8B-B14F-4D97-AF65-F5344CB8AC3E}">
        <p14:creationId xmlns:p14="http://schemas.microsoft.com/office/powerpoint/2010/main" val="2143675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6">
          <p15:clr>
            <a:srgbClr val="FBAE40"/>
          </p15:clr>
        </p15:guide>
        <p15:guide id="4" pos="5564">
          <p15:clr>
            <a:srgbClr val="FBAE40"/>
          </p15:clr>
        </p15:guide>
        <p15:guide id="5" orient="horz" pos="2523">
          <p15:clr>
            <a:srgbClr val="FBAE40"/>
          </p15:clr>
        </p15:guide>
        <p15:guide id="6" orient="horz" pos="1003">
          <p15:clr>
            <a:srgbClr val="FBAE40"/>
          </p15:clr>
        </p15:guide>
        <p15:guide id="7" pos="1799">
          <p15:clr>
            <a:srgbClr val="FBAE40"/>
          </p15:clr>
        </p15:guide>
        <p15:guide id="8" pos="5881">
          <p15:clr>
            <a:srgbClr val="FBAE40"/>
          </p15:clr>
        </p15:guide>
        <p15:guide id="9" orient="horz" pos="23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ge-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
        <p:nvSpPr>
          <p:cNvPr id="2" name="Rechthoek 1">
            <a:extLst>
              <a:ext uri="{FF2B5EF4-FFF2-40B4-BE49-F238E27FC236}">
                <a16:creationId xmlns:a16="http://schemas.microsoft.com/office/drawing/2014/main" id="{14A30AE4-C77A-2132-99D6-B97C83D42762}"/>
              </a:ext>
            </a:extLst>
          </p:cNvPr>
          <p:cNvSpPr/>
          <p:nvPr userDrawn="1"/>
        </p:nvSpPr>
        <p:spPr>
          <a:xfrm>
            <a:off x="0" y="216000"/>
            <a:ext cx="9144900" cy="5803200"/>
          </a:xfrm>
          <a:prstGeom prst="rect">
            <a:avLst/>
          </a:prstGeom>
          <a:solidFill>
            <a:srgbClr val="F1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endParaRPr lang="nl-NL"/>
          </a:p>
        </p:txBody>
      </p:sp>
    </p:spTree>
    <p:extLst>
      <p:ext uri="{BB962C8B-B14F-4D97-AF65-F5344CB8AC3E}">
        <p14:creationId xmlns:p14="http://schemas.microsoft.com/office/powerpoint/2010/main" val="4062821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pos="3613">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lee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Tree>
    <p:extLst>
      <p:ext uri="{BB962C8B-B14F-4D97-AF65-F5344CB8AC3E}">
        <p14:creationId xmlns:p14="http://schemas.microsoft.com/office/powerpoint/2010/main" val="3026596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pos="3613">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guide id="10" orient="horz" pos="19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1187EB7-E665-7F2F-ADD1-144D280D6A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25425"/>
            <a:ext cx="9143999" cy="5803199"/>
          </a:xfrm>
          <a:prstGeom prst="rect">
            <a:avLst/>
          </a:prstGeom>
        </p:spPr>
      </p:pic>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
        <p:nvSpPr>
          <p:cNvPr id="2" name="Ovaal 1">
            <a:extLst>
              <a:ext uri="{FF2B5EF4-FFF2-40B4-BE49-F238E27FC236}">
                <a16:creationId xmlns:a16="http://schemas.microsoft.com/office/drawing/2014/main" id="{4B6AE269-3CCF-1795-978C-906D8202122F}"/>
              </a:ext>
            </a:extLst>
          </p:cNvPr>
          <p:cNvSpPr/>
          <p:nvPr userDrawn="1"/>
        </p:nvSpPr>
        <p:spPr>
          <a:xfrm>
            <a:off x="860485" y="1086079"/>
            <a:ext cx="3047282" cy="40630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ts val="2625"/>
              </a:lnSpc>
              <a:spcBef>
                <a:spcPts val="0"/>
              </a:spcBef>
              <a:spcAft>
                <a:spcPts val="0"/>
              </a:spcAft>
              <a:buClrTx/>
              <a:buSzTx/>
              <a:buFontTx/>
              <a:buNone/>
              <a:tabLst/>
              <a:defRPr/>
            </a:pPr>
            <a:r>
              <a:rPr lang="nl-NL" sz="2250"/>
              <a:t>Bedankt voor uw aandacht</a:t>
            </a:r>
          </a:p>
        </p:txBody>
      </p:sp>
    </p:spTree>
    <p:extLst>
      <p:ext uri="{BB962C8B-B14F-4D97-AF65-F5344CB8AC3E}">
        <p14:creationId xmlns:p14="http://schemas.microsoft.com/office/powerpoint/2010/main" val="3447643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pos="3613">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guide id="10" orient="horz" pos="19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blauw">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7FF5B37-6B54-19B7-CC2E-BBC6274296F2}"/>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0" y="216000"/>
            <a:ext cx="9144900" cy="4968000"/>
          </a:xfrm>
          <a:prstGeom prst="rect">
            <a:avLst/>
          </a:prstGeom>
        </p:spPr>
      </p:pic>
      <p:sp>
        <p:nvSpPr>
          <p:cNvPr id="11" name="Rechthoek 10">
            <a:extLst>
              <a:ext uri="{FF2B5EF4-FFF2-40B4-BE49-F238E27FC236}">
                <a16:creationId xmlns:a16="http://schemas.microsoft.com/office/drawing/2014/main" id="{86126493-F9BA-CEBF-115B-B1CC25D2D00C}"/>
              </a:ext>
            </a:extLst>
          </p:cNvPr>
          <p:cNvSpPr/>
          <p:nvPr userDrawn="1"/>
        </p:nvSpPr>
        <p:spPr>
          <a:xfrm>
            <a:off x="2142000" y="1592264"/>
            <a:ext cx="4860000" cy="52801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AF1008-6073-A9DC-7F22-7F228AF84C01}"/>
              </a:ext>
            </a:extLst>
          </p:cNvPr>
          <p:cNvSpPr>
            <a:spLocks noGrp="1"/>
          </p:cNvSpPr>
          <p:nvPr>
            <p:ph type="ctrTitle"/>
          </p:nvPr>
        </p:nvSpPr>
        <p:spPr>
          <a:xfrm>
            <a:off x="2525027" y="1612800"/>
            <a:ext cx="4105275" cy="2175428"/>
          </a:xfrm>
        </p:spPr>
        <p:txBody>
          <a:bodyPr lIns="0" tIns="0" rIns="0" bIns="0" anchor="b">
            <a:noAutofit/>
          </a:bodyPr>
          <a:lstStyle>
            <a:lvl1pPr algn="l">
              <a:lnSpc>
                <a:spcPts val="3000"/>
              </a:lnSpc>
              <a:defRPr sz="3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1CD77625-2051-0121-3689-6D8C97751CFC}"/>
              </a:ext>
            </a:extLst>
          </p:cNvPr>
          <p:cNvSpPr>
            <a:spLocks noGrp="1"/>
          </p:cNvSpPr>
          <p:nvPr>
            <p:ph type="subTitle" idx="1"/>
          </p:nvPr>
        </p:nvSpPr>
        <p:spPr>
          <a:xfrm>
            <a:off x="2519363" y="4005262"/>
            <a:ext cx="4105275" cy="1016074"/>
          </a:xfrm>
        </p:spPr>
        <p:txBody>
          <a:bodyPr lIns="0" tIns="0" rIns="0" bIns="0">
            <a:noAutofit/>
          </a:bodyPr>
          <a:lstStyle>
            <a:lvl1pPr marL="0" indent="0" algn="l">
              <a:lnSpc>
                <a:spcPts val="1125"/>
              </a:lnSpc>
              <a:spcBef>
                <a:spcPts val="0"/>
              </a:spcBef>
              <a:buNone/>
              <a:defRPr sz="1125">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8" name="Afbeelding 7">
            <a:extLst>
              <a:ext uri="{FF2B5EF4-FFF2-40B4-BE49-F238E27FC236}">
                <a16:creationId xmlns:a16="http://schemas.microsoft.com/office/drawing/2014/main" id="{DC0B6A70-B309-C2E4-B300-50EE45A9F874}"/>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15" name="Afbeelding 14">
            <a:extLst>
              <a:ext uri="{FF2B5EF4-FFF2-40B4-BE49-F238E27FC236}">
                <a16:creationId xmlns:a16="http://schemas.microsoft.com/office/drawing/2014/main" id="{CBC4C3FC-8B21-292C-0329-2A800354EA7C}"/>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900" y="5301552"/>
            <a:ext cx="9144900" cy="108000"/>
          </a:xfrm>
          <a:prstGeom prst="rect">
            <a:avLst/>
          </a:prstGeom>
        </p:spPr>
      </p:pic>
      <p:pic>
        <p:nvPicPr>
          <p:cNvPr id="17" name="Afbeelding 16">
            <a:extLst>
              <a:ext uri="{FF2B5EF4-FFF2-40B4-BE49-F238E27FC236}">
                <a16:creationId xmlns:a16="http://schemas.microsoft.com/office/drawing/2014/main" id="{15316BF1-AE51-9962-20AE-25DC6BE9C5F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77650" y="5683776"/>
            <a:ext cx="1790700" cy="914400"/>
          </a:xfrm>
          <a:prstGeom prst="rect">
            <a:avLst/>
          </a:prstGeom>
        </p:spPr>
      </p:pic>
    </p:spTree>
    <p:extLst>
      <p:ext uri="{BB962C8B-B14F-4D97-AF65-F5344CB8AC3E}">
        <p14:creationId xmlns:p14="http://schemas.microsoft.com/office/powerpoint/2010/main" val="1441124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6">
          <p15:clr>
            <a:srgbClr val="FBAE40"/>
          </p15:clr>
        </p15:guide>
        <p15:guide id="4" pos="5564">
          <p15:clr>
            <a:srgbClr val="FBAE40"/>
          </p15:clr>
        </p15:guide>
        <p15:guide id="5" orient="horz" pos="2523">
          <p15:clr>
            <a:srgbClr val="FBAE40"/>
          </p15:clr>
        </p15:guide>
        <p15:guide id="6" orient="horz" pos="1003">
          <p15:clr>
            <a:srgbClr val="FBAE40"/>
          </p15:clr>
        </p15:guide>
        <p15:guide id="7" pos="1799">
          <p15:clr>
            <a:srgbClr val="FBAE40"/>
          </p15:clr>
        </p15:guide>
        <p15:guide id="8" pos="5881">
          <p15:clr>
            <a:srgbClr val="FBAE40"/>
          </p15:clr>
        </p15:guide>
        <p15:guide id="9" orient="horz" pos="23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geel">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7FF5B37-6B54-19B7-CC2E-BBC6274296F2}"/>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0" y="216000"/>
            <a:ext cx="9144900" cy="4968000"/>
          </a:xfrm>
          <a:prstGeom prst="rect">
            <a:avLst/>
          </a:prstGeom>
        </p:spPr>
      </p:pic>
      <p:sp>
        <p:nvSpPr>
          <p:cNvPr id="11" name="Rechthoek 10">
            <a:extLst>
              <a:ext uri="{FF2B5EF4-FFF2-40B4-BE49-F238E27FC236}">
                <a16:creationId xmlns:a16="http://schemas.microsoft.com/office/drawing/2014/main" id="{86126493-F9BA-CEBF-115B-B1CC25D2D00C}"/>
              </a:ext>
            </a:extLst>
          </p:cNvPr>
          <p:cNvSpPr/>
          <p:nvPr userDrawn="1"/>
        </p:nvSpPr>
        <p:spPr>
          <a:xfrm>
            <a:off x="2142000" y="1592264"/>
            <a:ext cx="4860000" cy="5280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AF1008-6073-A9DC-7F22-7F228AF84C01}"/>
              </a:ext>
            </a:extLst>
          </p:cNvPr>
          <p:cNvSpPr>
            <a:spLocks noGrp="1"/>
          </p:cNvSpPr>
          <p:nvPr>
            <p:ph type="ctrTitle"/>
          </p:nvPr>
        </p:nvSpPr>
        <p:spPr>
          <a:xfrm>
            <a:off x="2525027" y="1612800"/>
            <a:ext cx="4105275" cy="2175428"/>
          </a:xfrm>
        </p:spPr>
        <p:txBody>
          <a:bodyPr lIns="0" tIns="0" rIns="0" bIns="0" anchor="b">
            <a:noAutofit/>
          </a:bodyPr>
          <a:lstStyle>
            <a:lvl1pPr algn="l">
              <a:lnSpc>
                <a:spcPts val="3000"/>
              </a:lnSpc>
              <a:defRPr sz="3000">
                <a:solidFill>
                  <a:schemeClr val="tx2"/>
                </a:solidFill>
              </a:defRPr>
            </a:lvl1pPr>
          </a:lstStyle>
          <a:p>
            <a:r>
              <a:rPr lang="nl-NL"/>
              <a:t>Klik om stijl te bewerken</a:t>
            </a:r>
          </a:p>
        </p:txBody>
      </p:sp>
      <p:sp>
        <p:nvSpPr>
          <p:cNvPr id="3" name="Ondertitel 2">
            <a:extLst>
              <a:ext uri="{FF2B5EF4-FFF2-40B4-BE49-F238E27FC236}">
                <a16:creationId xmlns:a16="http://schemas.microsoft.com/office/drawing/2014/main" id="{1CD77625-2051-0121-3689-6D8C97751CFC}"/>
              </a:ext>
            </a:extLst>
          </p:cNvPr>
          <p:cNvSpPr>
            <a:spLocks noGrp="1"/>
          </p:cNvSpPr>
          <p:nvPr>
            <p:ph type="subTitle" idx="1"/>
          </p:nvPr>
        </p:nvSpPr>
        <p:spPr>
          <a:xfrm>
            <a:off x="2519363" y="4005262"/>
            <a:ext cx="4105275" cy="1016074"/>
          </a:xfrm>
        </p:spPr>
        <p:txBody>
          <a:bodyPr lIns="0" tIns="0" rIns="0" bIns="0">
            <a:noAutofit/>
          </a:bodyPr>
          <a:lstStyle>
            <a:lvl1pPr marL="0" indent="0" algn="l">
              <a:lnSpc>
                <a:spcPts val="1125"/>
              </a:lnSpc>
              <a:spcBef>
                <a:spcPts val="0"/>
              </a:spcBef>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8" name="Afbeelding 7">
            <a:extLst>
              <a:ext uri="{FF2B5EF4-FFF2-40B4-BE49-F238E27FC236}">
                <a16:creationId xmlns:a16="http://schemas.microsoft.com/office/drawing/2014/main" id="{DC0B6A70-B309-C2E4-B300-50EE45A9F874}"/>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15" name="Afbeelding 14">
            <a:extLst>
              <a:ext uri="{FF2B5EF4-FFF2-40B4-BE49-F238E27FC236}">
                <a16:creationId xmlns:a16="http://schemas.microsoft.com/office/drawing/2014/main" id="{CBC4C3FC-8B21-292C-0329-2A800354EA7C}"/>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900" y="5301552"/>
            <a:ext cx="9144900" cy="108000"/>
          </a:xfrm>
          <a:prstGeom prst="rect">
            <a:avLst/>
          </a:prstGeom>
        </p:spPr>
      </p:pic>
      <p:pic>
        <p:nvPicPr>
          <p:cNvPr id="17" name="Afbeelding 16">
            <a:extLst>
              <a:ext uri="{FF2B5EF4-FFF2-40B4-BE49-F238E27FC236}">
                <a16:creationId xmlns:a16="http://schemas.microsoft.com/office/drawing/2014/main" id="{15316BF1-AE51-9962-20AE-25DC6BE9C5F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77650" y="5683776"/>
            <a:ext cx="1790700" cy="914400"/>
          </a:xfrm>
          <a:prstGeom prst="rect">
            <a:avLst/>
          </a:prstGeom>
        </p:spPr>
      </p:pic>
    </p:spTree>
    <p:extLst>
      <p:ext uri="{BB962C8B-B14F-4D97-AF65-F5344CB8AC3E}">
        <p14:creationId xmlns:p14="http://schemas.microsoft.com/office/powerpoint/2010/main" val="2369847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6">
          <p15:clr>
            <a:srgbClr val="FBAE40"/>
          </p15:clr>
        </p15:guide>
        <p15:guide id="4" pos="5564">
          <p15:clr>
            <a:srgbClr val="FBAE40"/>
          </p15:clr>
        </p15:guide>
        <p15:guide id="5" orient="horz" pos="2523">
          <p15:clr>
            <a:srgbClr val="FBAE40"/>
          </p15:clr>
        </p15:guide>
        <p15:guide id="6" orient="horz" pos="1003">
          <p15:clr>
            <a:srgbClr val="FBAE40"/>
          </p15:clr>
        </p15:guide>
        <p15:guide id="7" pos="1799">
          <p15:clr>
            <a:srgbClr val="FBAE40"/>
          </p15:clr>
        </p15:guide>
        <p15:guide id="8" pos="5881">
          <p15:clr>
            <a:srgbClr val="FBAE40"/>
          </p15:clr>
        </p15:guide>
        <p15:guide id="9" orient="horz" pos="23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rond-paars">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7FF5B37-6B54-19B7-CC2E-BBC6274296F2}"/>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0" y="216000"/>
            <a:ext cx="9144900" cy="4968000"/>
          </a:xfrm>
          <a:prstGeom prst="rect">
            <a:avLst/>
          </a:prstGeom>
        </p:spPr>
      </p:pic>
      <p:sp>
        <p:nvSpPr>
          <p:cNvPr id="4" name="Ovaal 3">
            <a:extLst>
              <a:ext uri="{FF2B5EF4-FFF2-40B4-BE49-F238E27FC236}">
                <a16:creationId xmlns:a16="http://schemas.microsoft.com/office/drawing/2014/main" id="{3243DBF9-166C-36E4-AAEF-CB4D3B487656}"/>
              </a:ext>
            </a:extLst>
          </p:cNvPr>
          <p:cNvSpPr/>
          <p:nvPr userDrawn="1"/>
        </p:nvSpPr>
        <p:spPr>
          <a:xfrm>
            <a:off x="2080495" y="1751639"/>
            <a:ext cx="4994338" cy="665911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AF1008-6073-A9DC-7F22-7F228AF84C01}"/>
              </a:ext>
            </a:extLst>
          </p:cNvPr>
          <p:cNvSpPr>
            <a:spLocks noGrp="1"/>
          </p:cNvSpPr>
          <p:nvPr>
            <p:ph type="ctrTitle"/>
          </p:nvPr>
        </p:nvSpPr>
        <p:spPr>
          <a:xfrm>
            <a:off x="2525027" y="1612800"/>
            <a:ext cx="4105275" cy="3174860"/>
          </a:xfrm>
        </p:spPr>
        <p:txBody>
          <a:bodyPr lIns="0" tIns="0" rIns="0" bIns="0" anchor="b">
            <a:noAutofit/>
          </a:bodyPr>
          <a:lstStyle>
            <a:lvl1pPr algn="ctr">
              <a:lnSpc>
                <a:spcPts val="3000"/>
              </a:lnSpc>
              <a:defRPr sz="3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1CD77625-2051-0121-3689-6D8C97751CFC}"/>
              </a:ext>
            </a:extLst>
          </p:cNvPr>
          <p:cNvSpPr>
            <a:spLocks noGrp="1"/>
          </p:cNvSpPr>
          <p:nvPr>
            <p:ph type="subTitle" idx="1"/>
          </p:nvPr>
        </p:nvSpPr>
        <p:spPr>
          <a:xfrm>
            <a:off x="2519363" y="5808974"/>
            <a:ext cx="4105275" cy="1016074"/>
          </a:xfrm>
        </p:spPr>
        <p:txBody>
          <a:bodyPr lIns="0" tIns="0" rIns="0" bIns="0">
            <a:noAutofit/>
          </a:bodyPr>
          <a:lstStyle>
            <a:lvl1pPr marL="0" indent="0" algn="ctr">
              <a:lnSpc>
                <a:spcPts val="1125"/>
              </a:lnSpc>
              <a:spcBef>
                <a:spcPts val="0"/>
              </a:spcBef>
              <a:buNone/>
              <a:defRPr sz="1125">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pic>
        <p:nvPicPr>
          <p:cNvPr id="8" name="Afbeelding 7">
            <a:extLst>
              <a:ext uri="{FF2B5EF4-FFF2-40B4-BE49-F238E27FC236}">
                <a16:creationId xmlns:a16="http://schemas.microsoft.com/office/drawing/2014/main" id="{DC0B6A70-B309-C2E4-B300-50EE45A9F874}"/>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15" name="Afbeelding 14">
            <a:extLst>
              <a:ext uri="{FF2B5EF4-FFF2-40B4-BE49-F238E27FC236}">
                <a16:creationId xmlns:a16="http://schemas.microsoft.com/office/drawing/2014/main" id="{CBC4C3FC-8B21-292C-0329-2A800354EA7C}"/>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900" y="5301552"/>
            <a:ext cx="9144900" cy="108000"/>
          </a:xfrm>
          <a:prstGeom prst="rect">
            <a:avLst/>
          </a:prstGeom>
        </p:spPr>
      </p:pic>
      <p:pic>
        <p:nvPicPr>
          <p:cNvPr id="17" name="Afbeelding 16">
            <a:extLst>
              <a:ext uri="{FF2B5EF4-FFF2-40B4-BE49-F238E27FC236}">
                <a16:creationId xmlns:a16="http://schemas.microsoft.com/office/drawing/2014/main" id="{15316BF1-AE51-9962-20AE-25DC6BE9C5F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77650" y="5683776"/>
            <a:ext cx="1790700" cy="914400"/>
          </a:xfrm>
          <a:prstGeom prst="rect">
            <a:avLst/>
          </a:prstGeom>
        </p:spPr>
      </p:pic>
    </p:spTree>
    <p:extLst>
      <p:ext uri="{BB962C8B-B14F-4D97-AF65-F5344CB8AC3E}">
        <p14:creationId xmlns:p14="http://schemas.microsoft.com/office/powerpoint/2010/main" val="228071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6">
          <p15:clr>
            <a:srgbClr val="FBAE40"/>
          </p15:clr>
        </p15:guide>
        <p15:guide id="4" pos="5564">
          <p15:clr>
            <a:srgbClr val="FBAE40"/>
          </p15:clr>
        </p15:guide>
        <p15:guide id="5" orient="horz" pos="2523">
          <p15:clr>
            <a:srgbClr val="FBAE40"/>
          </p15:clr>
        </p15:guide>
        <p15:guide id="6" orient="horz" pos="1003">
          <p15:clr>
            <a:srgbClr val="FBAE40"/>
          </p15:clr>
        </p15:guide>
        <p15:guide id="7" pos="1799">
          <p15:clr>
            <a:srgbClr val="FBAE40"/>
          </p15:clr>
        </p15:guide>
        <p15:guide id="8" pos="5881">
          <p15:clr>
            <a:srgbClr val="FBAE40"/>
          </p15:clr>
        </p15:guide>
        <p15:guide id="9" orient="horz" pos="23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326D9A4-86BB-460B-943B-8E247BEE5B7B}"/>
              </a:ext>
            </a:extLst>
          </p:cNvPr>
          <p:cNvSpPr/>
          <p:nvPr userDrawn="1"/>
        </p:nvSpPr>
        <p:spPr>
          <a:xfrm>
            <a:off x="0" y="216000"/>
            <a:ext cx="9144900" cy="5803200"/>
          </a:xfrm>
          <a:prstGeom prst="rect">
            <a:avLst/>
          </a:prstGeom>
          <a:solidFill>
            <a:srgbClr val="F1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endParaRPr lang="nl-NL"/>
          </a:p>
        </p:txBody>
      </p:sp>
      <p:sp>
        <p:nvSpPr>
          <p:cNvPr id="2" name="Titel 1">
            <a:extLst>
              <a:ext uri="{FF2B5EF4-FFF2-40B4-BE49-F238E27FC236}">
                <a16:creationId xmlns:a16="http://schemas.microsoft.com/office/drawing/2014/main" id="{58BF8BC8-CF14-969F-2C98-2D3733EEB005}"/>
              </a:ext>
            </a:extLst>
          </p:cNvPr>
          <p:cNvSpPr>
            <a:spLocks noGrp="1"/>
          </p:cNvSpPr>
          <p:nvPr>
            <p:ph type="title"/>
          </p:nvPr>
        </p:nvSpPr>
        <p:spPr>
          <a:xfrm>
            <a:off x="540000" y="576001"/>
            <a:ext cx="8081606" cy="985381"/>
          </a:xfrm>
        </p:spPr>
        <p:txBody>
          <a:bodyPr lIns="0" tIns="0" rIns="0" bIns="0" anchor="b" anchorCtr="0">
            <a:normAutofit/>
          </a:bodyPr>
          <a:lstStyle>
            <a:lvl1pPr>
              <a:defRPr sz="2625">
                <a:solidFill>
                  <a:schemeClr val="tx2"/>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733D6A19-64DB-4BA1-9DF0-6BCCAF67A684}"/>
              </a:ext>
            </a:extLst>
          </p:cNvPr>
          <p:cNvSpPr>
            <a:spLocks noGrp="1"/>
          </p:cNvSpPr>
          <p:nvPr>
            <p:ph idx="1"/>
          </p:nvPr>
        </p:nvSpPr>
        <p:spPr>
          <a:xfrm>
            <a:off x="540000" y="1825626"/>
            <a:ext cx="8082506" cy="4193575"/>
          </a:xfrm>
        </p:spPr>
        <p:txBody>
          <a:bodyPr lIns="0" tIns="0" rIns="0" bIns="0">
            <a:noAutofit/>
          </a:bodyPr>
          <a:lstStyle>
            <a:lvl1pPr>
              <a:lnSpc>
                <a:spcPts val="1875"/>
              </a:lnSpc>
              <a:defRPr sz="1500"/>
            </a:lvl1pPr>
            <a:lvl2pPr>
              <a:lnSpc>
                <a:spcPts val="1875"/>
              </a:lnSpc>
              <a:defRPr sz="1500"/>
            </a:lvl2pPr>
            <a:lvl3pPr>
              <a:lnSpc>
                <a:spcPts val="1875"/>
              </a:lnSpc>
              <a:defRPr sz="1500"/>
            </a:lvl3pPr>
            <a:lvl4pPr>
              <a:lnSpc>
                <a:spcPts val="1875"/>
              </a:lnSpc>
              <a:defRPr sz="1500"/>
            </a:lvl4pPr>
            <a:lvl5pPr>
              <a:lnSpc>
                <a:spcPts val="1875"/>
              </a:lnSpc>
              <a:defRPr sz="15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Tree>
    <p:extLst>
      <p:ext uri="{BB962C8B-B14F-4D97-AF65-F5344CB8AC3E}">
        <p14:creationId xmlns:p14="http://schemas.microsoft.com/office/powerpoint/2010/main" val="1026021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orient="horz" pos="1139">
          <p15:clr>
            <a:srgbClr val="FBAE40"/>
          </p15:clr>
        </p15:guide>
        <p15:guide id="6" orient="horz" pos="981">
          <p15:clr>
            <a:srgbClr val="FBAE40"/>
          </p15:clr>
        </p15:guide>
        <p15:guide id="7" orient="horz" pos="142">
          <p15:clr>
            <a:srgbClr val="FBAE40"/>
          </p15:clr>
        </p15:guide>
        <p15:guide id="8" orient="horz" pos="37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326D9A4-86BB-460B-943B-8E247BEE5B7B}"/>
              </a:ext>
            </a:extLst>
          </p:cNvPr>
          <p:cNvSpPr/>
          <p:nvPr userDrawn="1"/>
        </p:nvSpPr>
        <p:spPr>
          <a:xfrm>
            <a:off x="0" y="216000"/>
            <a:ext cx="9144900" cy="5803200"/>
          </a:xfrm>
          <a:prstGeom prst="rect">
            <a:avLst/>
          </a:prstGeom>
          <a:solidFill>
            <a:srgbClr val="F1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endParaRPr lang="nl-NL"/>
          </a:p>
        </p:txBody>
      </p:sp>
      <p:sp>
        <p:nvSpPr>
          <p:cNvPr id="2" name="Titel 1">
            <a:extLst>
              <a:ext uri="{FF2B5EF4-FFF2-40B4-BE49-F238E27FC236}">
                <a16:creationId xmlns:a16="http://schemas.microsoft.com/office/drawing/2014/main" id="{58BF8BC8-CF14-969F-2C98-2D3733EEB005}"/>
              </a:ext>
            </a:extLst>
          </p:cNvPr>
          <p:cNvSpPr>
            <a:spLocks noGrp="1"/>
          </p:cNvSpPr>
          <p:nvPr>
            <p:ph type="title"/>
          </p:nvPr>
        </p:nvSpPr>
        <p:spPr>
          <a:xfrm>
            <a:off x="540000" y="576001"/>
            <a:ext cx="3771253" cy="985381"/>
          </a:xfrm>
        </p:spPr>
        <p:txBody>
          <a:bodyPr lIns="0" tIns="0" rIns="0" bIns="0" anchor="b" anchorCtr="0">
            <a:normAutofit/>
          </a:bodyPr>
          <a:lstStyle>
            <a:lvl1pPr>
              <a:defRPr sz="2625">
                <a:solidFill>
                  <a:schemeClr val="tx2"/>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733D6A19-64DB-4BA1-9DF0-6BCCAF67A684}"/>
              </a:ext>
            </a:extLst>
          </p:cNvPr>
          <p:cNvSpPr>
            <a:spLocks noGrp="1"/>
          </p:cNvSpPr>
          <p:nvPr>
            <p:ph idx="1"/>
          </p:nvPr>
        </p:nvSpPr>
        <p:spPr>
          <a:xfrm>
            <a:off x="540000" y="1825626"/>
            <a:ext cx="3771254" cy="4193575"/>
          </a:xfrm>
        </p:spPr>
        <p:txBody>
          <a:bodyPr lIns="0" tIns="0" rIns="0" bIns="0">
            <a:noAutofit/>
          </a:bodyPr>
          <a:lstStyle>
            <a:lvl1pPr>
              <a:lnSpc>
                <a:spcPts val="1875"/>
              </a:lnSpc>
              <a:defRPr sz="1500"/>
            </a:lvl1pPr>
            <a:lvl2pPr>
              <a:lnSpc>
                <a:spcPts val="1875"/>
              </a:lnSpc>
              <a:defRPr sz="1500"/>
            </a:lvl2pPr>
            <a:lvl3pPr>
              <a:lnSpc>
                <a:spcPts val="1875"/>
              </a:lnSpc>
              <a:defRPr sz="1500"/>
            </a:lvl3pPr>
            <a:lvl4pPr>
              <a:lnSpc>
                <a:spcPts val="1875"/>
              </a:lnSpc>
              <a:defRPr sz="1500"/>
            </a:lvl4pPr>
            <a:lvl5pPr>
              <a:lnSpc>
                <a:spcPts val="1875"/>
              </a:lnSpc>
              <a:defRPr sz="15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
        <p:nvSpPr>
          <p:cNvPr id="12" name="Tijdelijke aanduiding voor afbeelding 2">
            <a:extLst>
              <a:ext uri="{FF2B5EF4-FFF2-40B4-BE49-F238E27FC236}">
                <a16:creationId xmlns:a16="http://schemas.microsoft.com/office/drawing/2014/main" id="{30483202-A2EB-98D2-4490-F03AF4B010FE}"/>
              </a:ext>
            </a:extLst>
          </p:cNvPr>
          <p:cNvSpPr>
            <a:spLocks noGrp="1"/>
          </p:cNvSpPr>
          <p:nvPr>
            <p:ph type="pic" idx="13"/>
          </p:nvPr>
        </p:nvSpPr>
        <p:spPr>
          <a:xfrm>
            <a:off x="4571999" y="216000"/>
            <a:ext cx="4572000" cy="5803200"/>
          </a:xfrm>
          <a:solidFill>
            <a:schemeClr val="bg1">
              <a:lumMod val="85000"/>
            </a:schemeClr>
          </a:solidFill>
        </p:spPr>
        <p:txBody>
          <a:bodyPr anchor="t" anchorCtr="0">
            <a:noAutofit/>
          </a:bodyPr>
          <a:lstStyle>
            <a:lvl1pPr marL="0" indent="0" algn="ctr">
              <a:buNone/>
              <a:defRPr sz="15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Tree>
    <p:extLst>
      <p:ext uri="{BB962C8B-B14F-4D97-AF65-F5344CB8AC3E}">
        <p14:creationId xmlns:p14="http://schemas.microsoft.com/office/powerpoint/2010/main" val="3737104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pos="3613">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2-kolom">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326D9A4-86BB-460B-943B-8E247BEE5B7B}"/>
              </a:ext>
            </a:extLst>
          </p:cNvPr>
          <p:cNvSpPr/>
          <p:nvPr userDrawn="1"/>
        </p:nvSpPr>
        <p:spPr>
          <a:xfrm>
            <a:off x="0" y="216000"/>
            <a:ext cx="9144900" cy="5803200"/>
          </a:xfrm>
          <a:prstGeom prst="rect">
            <a:avLst/>
          </a:prstGeom>
          <a:solidFill>
            <a:srgbClr val="F1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endParaRPr lang="nl-NL"/>
          </a:p>
        </p:txBody>
      </p:sp>
      <p:sp>
        <p:nvSpPr>
          <p:cNvPr id="2" name="Titel 1">
            <a:extLst>
              <a:ext uri="{FF2B5EF4-FFF2-40B4-BE49-F238E27FC236}">
                <a16:creationId xmlns:a16="http://schemas.microsoft.com/office/drawing/2014/main" id="{58BF8BC8-CF14-969F-2C98-2D3733EEB005}"/>
              </a:ext>
            </a:extLst>
          </p:cNvPr>
          <p:cNvSpPr>
            <a:spLocks noGrp="1"/>
          </p:cNvSpPr>
          <p:nvPr>
            <p:ph type="title"/>
          </p:nvPr>
        </p:nvSpPr>
        <p:spPr>
          <a:xfrm>
            <a:off x="540000" y="576001"/>
            <a:ext cx="3771253" cy="985381"/>
          </a:xfrm>
        </p:spPr>
        <p:txBody>
          <a:bodyPr lIns="0" tIns="0" rIns="0" bIns="0" anchor="b" anchorCtr="0">
            <a:normAutofit/>
          </a:bodyPr>
          <a:lstStyle>
            <a:lvl1pPr>
              <a:defRPr sz="2625">
                <a:solidFill>
                  <a:schemeClr val="tx2"/>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733D6A19-64DB-4BA1-9DF0-6BCCAF67A684}"/>
              </a:ext>
            </a:extLst>
          </p:cNvPr>
          <p:cNvSpPr>
            <a:spLocks noGrp="1"/>
          </p:cNvSpPr>
          <p:nvPr>
            <p:ph idx="1"/>
          </p:nvPr>
        </p:nvSpPr>
        <p:spPr>
          <a:xfrm>
            <a:off x="540000" y="1825626"/>
            <a:ext cx="3771254" cy="4193575"/>
          </a:xfrm>
        </p:spPr>
        <p:txBody>
          <a:bodyPr lIns="0" tIns="0" rIns="0" bIns="0">
            <a:noAutofit/>
          </a:bodyPr>
          <a:lstStyle>
            <a:lvl1pPr>
              <a:lnSpc>
                <a:spcPts val="1875"/>
              </a:lnSpc>
              <a:defRPr sz="1500"/>
            </a:lvl1pPr>
            <a:lvl2pPr>
              <a:lnSpc>
                <a:spcPts val="1875"/>
              </a:lnSpc>
              <a:defRPr sz="1500"/>
            </a:lvl2pPr>
            <a:lvl3pPr>
              <a:lnSpc>
                <a:spcPts val="1875"/>
              </a:lnSpc>
              <a:defRPr sz="1500"/>
            </a:lvl3pPr>
            <a:lvl4pPr>
              <a:lnSpc>
                <a:spcPts val="1875"/>
              </a:lnSpc>
              <a:defRPr sz="1500"/>
            </a:lvl4pPr>
            <a:lvl5pPr>
              <a:lnSpc>
                <a:spcPts val="1875"/>
              </a:lnSpc>
              <a:defRPr sz="15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
        <p:nvSpPr>
          <p:cNvPr id="10" name="Titel 1">
            <a:extLst>
              <a:ext uri="{FF2B5EF4-FFF2-40B4-BE49-F238E27FC236}">
                <a16:creationId xmlns:a16="http://schemas.microsoft.com/office/drawing/2014/main" id="{C6E81ECF-15EC-1C46-7D98-337E5DD6101F}"/>
              </a:ext>
            </a:extLst>
          </p:cNvPr>
          <p:cNvSpPr txBox="1">
            <a:spLocks/>
          </p:cNvSpPr>
          <p:nvPr userDrawn="1"/>
        </p:nvSpPr>
        <p:spPr>
          <a:xfrm>
            <a:off x="4855364" y="576001"/>
            <a:ext cx="3771253" cy="985381"/>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500" b="0" i="0" kern="1200">
                <a:solidFill>
                  <a:schemeClr val="tx2"/>
                </a:solidFill>
                <a:latin typeface="Arial" panose="020B0604020202020204" pitchFamily="34" charset="0"/>
                <a:ea typeface="+mj-ea"/>
                <a:cs typeface="Arial" panose="020B0604020202020204" pitchFamily="34" charset="0"/>
              </a:defRPr>
            </a:lvl1pPr>
          </a:lstStyle>
          <a:p>
            <a:r>
              <a:rPr lang="nl-NL" sz="2625"/>
              <a:t>Klik om stijl te bewerken</a:t>
            </a:r>
          </a:p>
        </p:txBody>
      </p:sp>
      <p:sp>
        <p:nvSpPr>
          <p:cNvPr id="11" name="Tijdelijke aanduiding voor inhoud 2">
            <a:extLst>
              <a:ext uri="{FF2B5EF4-FFF2-40B4-BE49-F238E27FC236}">
                <a16:creationId xmlns:a16="http://schemas.microsoft.com/office/drawing/2014/main" id="{275E267F-ECF3-2BA6-9D2E-256C4A818B17}"/>
              </a:ext>
            </a:extLst>
          </p:cNvPr>
          <p:cNvSpPr>
            <a:spLocks noGrp="1"/>
          </p:cNvSpPr>
          <p:nvPr>
            <p:ph idx="13"/>
          </p:nvPr>
        </p:nvSpPr>
        <p:spPr>
          <a:xfrm>
            <a:off x="4855364" y="1825626"/>
            <a:ext cx="3771254" cy="4193575"/>
          </a:xfrm>
        </p:spPr>
        <p:txBody>
          <a:bodyPr lIns="0" tIns="0" rIns="0" bIns="0">
            <a:noAutofit/>
          </a:bodyPr>
          <a:lstStyle>
            <a:lvl1pPr>
              <a:lnSpc>
                <a:spcPts val="1875"/>
              </a:lnSpc>
              <a:defRPr sz="1500"/>
            </a:lvl1pPr>
            <a:lvl2pPr>
              <a:lnSpc>
                <a:spcPts val="1875"/>
              </a:lnSpc>
              <a:defRPr sz="1500"/>
            </a:lvl2pPr>
            <a:lvl3pPr>
              <a:lnSpc>
                <a:spcPts val="1875"/>
              </a:lnSpc>
              <a:defRPr sz="1500"/>
            </a:lvl3pPr>
            <a:lvl4pPr>
              <a:lnSpc>
                <a:spcPts val="1875"/>
              </a:lnSpc>
              <a:defRPr sz="1500"/>
            </a:lvl4pPr>
            <a:lvl5pPr>
              <a:lnSpc>
                <a:spcPts val="1875"/>
              </a:lnSpc>
              <a:defRPr sz="15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83514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pos="3613">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guide id="10" pos="40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iokaar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326D9A4-86BB-460B-943B-8E247BEE5B7B}"/>
              </a:ext>
            </a:extLst>
          </p:cNvPr>
          <p:cNvSpPr/>
          <p:nvPr userDrawn="1"/>
        </p:nvSpPr>
        <p:spPr>
          <a:xfrm>
            <a:off x="0" y="216000"/>
            <a:ext cx="9144900" cy="5803200"/>
          </a:xfrm>
          <a:prstGeom prst="rect">
            <a:avLst/>
          </a:prstGeom>
          <a:solidFill>
            <a:srgbClr val="F1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endParaRPr lang="nl-NL"/>
          </a:p>
        </p:txBody>
      </p:sp>
      <p:sp>
        <p:nvSpPr>
          <p:cNvPr id="2" name="Titel 1">
            <a:extLst>
              <a:ext uri="{FF2B5EF4-FFF2-40B4-BE49-F238E27FC236}">
                <a16:creationId xmlns:a16="http://schemas.microsoft.com/office/drawing/2014/main" id="{58BF8BC8-CF14-969F-2C98-2D3733EEB005}"/>
              </a:ext>
            </a:extLst>
          </p:cNvPr>
          <p:cNvSpPr>
            <a:spLocks noGrp="1"/>
          </p:cNvSpPr>
          <p:nvPr>
            <p:ph type="title" hasCustomPrompt="1"/>
          </p:nvPr>
        </p:nvSpPr>
        <p:spPr>
          <a:xfrm>
            <a:off x="539999" y="576001"/>
            <a:ext cx="8082507" cy="985381"/>
          </a:xfrm>
        </p:spPr>
        <p:txBody>
          <a:bodyPr lIns="0" tIns="0" rIns="0" bIns="0" anchor="b" anchorCtr="0">
            <a:normAutofit/>
          </a:bodyPr>
          <a:lstStyle>
            <a:lvl1pPr algn="ctr">
              <a:defRPr sz="2625">
                <a:solidFill>
                  <a:schemeClr val="tx2"/>
                </a:solidFill>
              </a:defRPr>
            </a:lvl1pPr>
          </a:lstStyle>
          <a:p>
            <a:r>
              <a:rPr lang="nl-NL"/>
              <a:t>Jeugdhulp West-Brabant West</a:t>
            </a:r>
            <a:br>
              <a:rPr lang="nl-NL"/>
            </a:br>
            <a:endParaRPr lang="nl-NL"/>
          </a:p>
        </p:txBody>
      </p:sp>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pic>
        <p:nvPicPr>
          <p:cNvPr id="12" name="Afbeelding 11">
            <a:extLst>
              <a:ext uri="{FF2B5EF4-FFF2-40B4-BE49-F238E27FC236}">
                <a16:creationId xmlns:a16="http://schemas.microsoft.com/office/drawing/2014/main" id="{B5301043-E13F-5BC2-7438-918FEDFBC02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715309" y="1402062"/>
            <a:ext cx="5713383" cy="4406400"/>
          </a:xfrm>
          <a:prstGeom prst="rect">
            <a:avLst/>
          </a:prstGeom>
        </p:spPr>
      </p:pic>
    </p:spTree>
    <p:extLst>
      <p:ext uri="{BB962C8B-B14F-4D97-AF65-F5344CB8AC3E}">
        <p14:creationId xmlns:p14="http://schemas.microsoft.com/office/powerpoint/2010/main" val="395932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afbeeldin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535F22FD-5FF8-2019-1B22-2385CA2CC081}"/>
              </a:ext>
            </a:extLst>
          </p:cNvPr>
          <p:cNvSpPr>
            <a:spLocks noGrp="1"/>
          </p:cNvSpPr>
          <p:nvPr>
            <p:ph type="ftr" sz="quarter" idx="11"/>
          </p:nvPr>
        </p:nvSpPr>
        <p:spPr>
          <a:xfrm>
            <a:off x="964541" y="6256038"/>
            <a:ext cx="3086100" cy="385962"/>
          </a:xfrm>
        </p:spPr>
        <p:txBody>
          <a:bodyPr lIns="0" tIns="0" rIns="0" bIns="0"/>
          <a:lstStyle>
            <a:lvl1pPr algn="l">
              <a:defRPr sz="750">
                <a:solidFill>
                  <a:schemeClr val="tx2">
                    <a:lumMod val="40000"/>
                    <a:lumOff val="60000"/>
                  </a:schemeClr>
                </a:solidFill>
              </a:defRPr>
            </a:lvl1pPr>
          </a:lstStyle>
          <a:p>
            <a:endParaRPr lang="nl-NL"/>
          </a:p>
        </p:txBody>
      </p:sp>
      <p:sp>
        <p:nvSpPr>
          <p:cNvPr id="6" name="Tijdelijke aanduiding voor dianummer 5">
            <a:extLst>
              <a:ext uri="{FF2B5EF4-FFF2-40B4-BE49-F238E27FC236}">
                <a16:creationId xmlns:a16="http://schemas.microsoft.com/office/drawing/2014/main" id="{AB90CE3E-BF22-24CD-9757-E449EB69F8AA}"/>
              </a:ext>
            </a:extLst>
          </p:cNvPr>
          <p:cNvSpPr>
            <a:spLocks noGrp="1"/>
          </p:cNvSpPr>
          <p:nvPr>
            <p:ph type="sldNum" sz="quarter" idx="12"/>
          </p:nvPr>
        </p:nvSpPr>
        <p:spPr>
          <a:xfrm>
            <a:off x="540000" y="6256039"/>
            <a:ext cx="424541" cy="385962"/>
          </a:xfrm>
        </p:spPr>
        <p:txBody>
          <a:bodyPr lIns="0" tIns="0" rIns="0" bIns="0"/>
          <a:lstStyle>
            <a:lvl1pPr algn="l">
              <a:defRPr sz="750">
                <a:solidFill>
                  <a:schemeClr val="tx2"/>
                </a:solidFill>
              </a:defRPr>
            </a:lvl1pPr>
          </a:lstStyle>
          <a:p>
            <a:fld id="{90EAC518-9326-2248-BBB0-2FD86654CEA1}" type="slidenum">
              <a:rPr lang="nl-NL" smtClean="0"/>
              <a:pPr/>
              <a:t>‹nr.›</a:t>
            </a:fld>
            <a:endParaRPr lang="nl-NL"/>
          </a:p>
        </p:txBody>
      </p:sp>
      <p:pic>
        <p:nvPicPr>
          <p:cNvPr id="7" name="Afbeelding 6">
            <a:extLst>
              <a:ext uri="{FF2B5EF4-FFF2-40B4-BE49-F238E27FC236}">
                <a16:creationId xmlns:a16="http://schemas.microsoft.com/office/drawing/2014/main" id="{CC6C9435-FDFA-6A6A-4350-D5CACEAC8B0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900" cy="108000"/>
          </a:xfrm>
          <a:prstGeom prst="rect">
            <a:avLst/>
          </a:prstGeom>
        </p:spPr>
      </p:pic>
      <p:pic>
        <p:nvPicPr>
          <p:cNvPr id="9" name="Afbeelding 8">
            <a:extLst>
              <a:ext uri="{FF2B5EF4-FFF2-40B4-BE49-F238E27FC236}">
                <a16:creationId xmlns:a16="http://schemas.microsoft.com/office/drawing/2014/main" id="{4A455D48-34F3-0152-EB69-DA541C36E6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51650" y="6152819"/>
            <a:ext cx="1163700" cy="594230"/>
          </a:xfrm>
          <a:prstGeom prst="rect">
            <a:avLst/>
          </a:prstGeom>
        </p:spPr>
      </p:pic>
      <p:sp>
        <p:nvSpPr>
          <p:cNvPr id="12" name="Tijdelijke aanduiding voor afbeelding 2">
            <a:extLst>
              <a:ext uri="{FF2B5EF4-FFF2-40B4-BE49-F238E27FC236}">
                <a16:creationId xmlns:a16="http://schemas.microsoft.com/office/drawing/2014/main" id="{30483202-A2EB-98D2-4490-F03AF4B010FE}"/>
              </a:ext>
            </a:extLst>
          </p:cNvPr>
          <p:cNvSpPr>
            <a:spLocks noGrp="1"/>
          </p:cNvSpPr>
          <p:nvPr>
            <p:ph type="pic" idx="13"/>
          </p:nvPr>
        </p:nvSpPr>
        <p:spPr>
          <a:xfrm>
            <a:off x="1" y="216000"/>
            <a:ext cx="9143999" cy="5803200"/>
          </a:xfrm>
          <a:solidFill>
            <a:schemeClr val="bg1">
              <a:lumMod val="85000"/>
            </a:schemeClr>
          </a:solidFill>
        </p:spPr>
        <p:txBody>
          <a:bodyPr anchor="t" anchorCtr="0">
            <a:noAutofit/>
          </a:bodyPr>
          <a:lstStyle>
            <a:lvl1pPr marL="0" indent="0" algn="ctr">
              <a:buNone/>
              <a:defRPr sz="15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inhoud 2">
            <a:extLst>
              <a:ext uri="{FF2B5EF4-FFF2-40B4-BE49-F238E27FC236}">
                <a16:creationId xmlns:a16="http://schemas.microsoft.com/office/drawing/2014/main" id="{26988E6F-A925-C3DB-08A4-7FF69134D80C}"/>
              </a:ext>
            </a:extLst>
          </p:cNvPr>
          <p:cNvSpPr>
            <a:spLocks noGrp="1"/>
          </p:cNvSpPr>
          <p:nvPr>
            <p:ph idx="1"/>
          </p:nvPr>
        </p:nvSpPr>
        <p:spPr>
          <a:xfrm>
            <a:off x="540000" y="3544417"/>
            <a:ext cx="3771254" cy="1393880"/>
          </a:xfrm>
          <a:solidFill>
            <a:schemeClr val="tx2"/>
          </a:solidFill>
        </p:spPr>
        <p:txBody>
          <a:bodyPr lIns="72000" tIns="360000" rIns="72000" bIns="360000" anchor="ctr" anchorCtr="0">
            <a:spAutoFit/>
          </a:bodyPr>
          <a:lstStyle>
            <a:lvl1pPr marL="0" indent="0" algn="ctr">
              <a:lnSpc>
                <a:spcPts val="2625"/>
              </a:lnSpc>
              <a:spcBef>
                <a:spcPts val="0"/>
              </a:spcBef>
              <a:buNone/>
              <a:defRPr sz="2250">
                <a:solidFill>
                  <a:schemeClr val="bg1"/>
                </a:solidFill>
              </a:defRPr>
            </a:lvl1pPr>
            <a:lvl2pPr>
              <a:lnSpc>
                <a:spcPts val="1875"/>
              </a:lnSpc>
              <a:defRPr sz="1500"/>
            </a:lvl2pPr>
            <a:lvl3pPr>
              <a:lnSpc>
                <a:spcPts val="1875"/>
              </a:lnSpc>
              <a:defRPr sz="1500"/>
            </a:lvl3pPr>
            <a:lvl4pPr>
              <a:lnSpc>
                <a:spcPts val="1875"/>
              </a:lnSpc>
              <a:defRPr sz="1500"/>
            </a:lvl4pPr>
            <a:lvl5pPr>
              <a:lnSpc>
                <a:spcPts val="1875"/>
              </a:lnSpc>
              <a:defRPr sz="1500"/>
            </a:lvl5pPr>
          </a:lstStyle>
          <a:p>
            <a:pPr lvl="0"/>
            <a:r>
              <a:rPr lang="nl-NL"/>
              <a:t>Klikken om de tekststijl van het model te</a:t>
            </a:r>
          </a:p>
        </p:txBody>
      </p:sp>
    </p:spTree>
    <p:extLst>
      <p:ext uri="{BB962C8B-B14F-4D97-AF65-F5344CB8AC3E}">
        <p14:creationId xmlns:p14="http://schemas.microsoft.com/office/powerpoint/2010/main" val="558855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pos="3613">
          <p15:clr>
            <a:srgbClr val="FBAE40"/>
          </p15:clr>
        </p15:guide>
        <p15:guide id="6" orient="horz" pos="142">
          <p15:clr>
            <a:srgbClr val="FBAE40"/>
          </p15:clr>
        </p15:guide>
        <p15:guide id="7" orient="horz" pos="981">
          <p15:clr>
            <a:srgbClr val="FBAE40"/>
          </p15:clr>
        </p15:guide>
        <p15:guide id="8" orient="horz" pos="1139">
          <p15:clr>
            <a:srgbClr val="FBAE40"/>
          </p15:clr>
        </p15:guide>
        <p15:guide id="9" orient="horz" pos="379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52ADF9-BDB6-D29E-54FF-B4EED9D622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3F1816A-C967-1127-4F94-96B41B841DA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6C6E11-2FE1-A49C-7EAB-ECCA249DD9E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cs typeface="Arial" panose="020B0604020202020204" pitchFamily="34" charset="0"/>
              </a:defRPr>
            </a:lvl1pPr>
          </a:lstStyle>
          <a:p>
            <a:fld id="{1330EFC8-EA28-5E4B-A2F7-6301D41ECF69}" type="datetime1">
              <a:rPr lang="nl-NL" smtClean="0"/>
              <a:t>20-3-2024</a:t>
            </a:fld>
            <a:endParaRPr lang="nl-NL"/>
          </a:p>
        </p:txBody>
      </p:sp>
      <p:sp>
        <p:nvSpPr>
          <p:cNvPr id="5" name="Tijdelijke aanduiding voor voettekst 4">
            <a:extLst>
              <a:ext uri="{FF2B5EF4-FFF2-40B4-BE49-F238E27FC236}">
                <a16:creationId xmlns:a16="http://schemas.microsoft.com/office/drawing/2014/main" id="{F8835A3C-91E6-9663-11A6-5F49D160D9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cs typeface="Arial" panose="020B0604020202020204" pitchFamily="34" charset="0"/>
              </a:defRPr>
            </a:lvl1pPr>
          </a:lstStyle>
          <a:p>
            <a:endParaRPr lang="nl-NL"/>
          </a:p>
        </p:txBody>
      </p:sp>
      <p:sp>
        <p:nvSpPr>
          <p:cNvPr id="6" name="Tijdelijke aanduiding voor dianummer 5">
            <a:extLst>
              <a:ext uri="{FF2B5EF4-FFF2-40B4-BE49-F238E27FC236}">
                <a16:creationId xmlns:a16="http://schemas.microsoft.com/office/drawing/2014/main" id="{4A5890B8-BB79-3E65-54BE-EBCA65B3C4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cs typeface="Arial" panose="020B0604020202020204" pitchFamily="34" charset="0"/>
              </a:defRPr>
            </a:lvl1pPr>
          </a:lstStyle>
          <a:p>
            <a:fld id="{90EAC518-9326-2248-BBB0-2FD86654CEA1}" type="slidenum">
              <a:rPr lang="nl-NL" smtClean="0"/>
              <a:pPr/>
              <a:t>‹nr.›</a:t>
            </a:fld>
            <a:endParaRPr lang="nl-NL"/>
          </a:p>
        </p:txBody>
      </p:sp>
    </p:spTree>
    <p:extLst>
      <p:ext uri="{BB962C8B-B14F-4D97-AF65-F5344CB8AC3E}">
        <p14:creationId xmlns:p14="http://schemas.microsoft.com/office/powerpoint/2010/main" val="2457877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slide" Target="slide6.xml"/><Relationship Id="rId21" Type="http://schemas.openxmlformats.org/officeDocument/2006/relationships/image" Target="../media/image19.svg"/><Relationship Id="rId7" Type="http://schemas.openxmlformats.org/officeDocument/2006/relationships/slide" Target="slide10.xml"/><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slide" Target="slide5.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image" Target="../media/image9.svg"/><Relationship Id="rId5" Type="http://schemas.openxmlformats.org/officeDocument/2006/relationships/slide" Target="slide8.xml"/><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slide" Target="slide7.xml"/><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C5C40-F071-994C-BFDD-E72B12A5F20B}"/>
              </a:ext>
            </a:extLst>
          </p:cNvPr>
          <p:cNvSpPr>
            <a:spLocks noGrp="1"/>
          </p:cNvSpPr>
          <p:nvPr>
            <p:ph type="ctrTitle"/>
          </p:nvPr>
        </p:nvSpPr>
        <p:spPr>
          <a:xfrm>
            <a:off x="2331026" y="1612800"/>
            <a:ext cx="4481948" cy="2175428"/>
          </a:xfrm>
        </p:spPr>
        <p:txBody>
          <a:bodyPr/>
          <a:lstStyle/>
          <a:p>
            <a:r>
              <a:rPr lang="nl-NL"/>
              <a:t>Doorontwikkeling van de account- en reviewgesprekken</a:t>
            </a:r>
            <a:endParaRPr lang="nl-N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BCD48967-3A7E-6221-C780-C5F2CDF1C2EE}"/>
              </a:ext>
            </a:extLst>
          </p:cNvPr>
          <p:cNvSpPr>
            <a:spLocks noGrp="1"/>
          </p:cNvSpPr>
          <p:nvPr>
            <p:ph type="subTitle" idx="1"/>
          </p:nvPr>
        </p:nvSpPr>
        <p:spPr/>
        <p:txBody>
          <a:bodyPr/>
          <a:lstStyle/>
          <a:p>
            <a:pPr algn="ctr"/>
            <a:endParaRPr lang="nl-NL" sz="2100"/>
          </a:p>
          <a:p>
            <a:pPr algn="ctr"/>
            <a:endParaRPr lang="nl-NL" sz="2100"/>
          </a:p>
        </p:txBody>
      </p:sp>
    </p:spTree>
    <p:extLst>
      <p:ext uri="{BB962C8B-B14F-4D97-AF65-F5344CB8AC3E}">
        <p14:creationId xmlns:p14="http://schemas.microsoft.com/office/powerpoint/2010/main" val="18930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lstStyle/>
          <a:p>
            <a:r>
              <a:rPr lang="nl-NL" b="1"/>
              <a:t>Plan-do-check-act: </a:t>
            </a:r>
            <a:br>
              <a:rPr lang="nl-NL" b="1"/>
            </a:br>
            <a:r>
              <a:rPr lang="nl-NL" sz="1800" b="1"/>
              <a:t>hoe realiseren we continue verbetering?</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2226469"/>
            <a:ext cx="7886700" cy="3109913"/>
          </a:xfrm>
        </p:spPr>
        <p:txBody>
          <a:bodyPr>
            <a:noAutofit/>
          </a:bodyPr>
          <a:lstStyle/>
          <a:p>
            <a:pPr lvl="1"/>
            <a:endParaRPr lang="nl-NL" sz="1650"/>
          </a:p>
          <a:p>
            <a:pPr lvl="1"/>
            <a:endParaRPr lang="nl-NL" sz="1650"/>
          </a:p>
        </p:txBody>
      </p:sp>
      <p:sp>
        <p:nvSpPr>
          <p:cNvPr id="7" name="Tekstvak 6">
            <a:extLst>
              <a:ext uri="{FF2B5EF4-FFF2-40B4-BE49-F238E27FC236}">
                <a16:creationId xmlns:a16="http://schemas.microsoft.com/office/drawing/2014/main" id="{B018F33F-E813-2713-6A73-D19E77378532}"/>
              </a:ext>
            </a:extLst>
          </p:cNvPr>
          <p:cNvSpPr txBox="1"/>
          <p:nvPr/>
        </p:nvSpPr>
        <p:spPr>
          <a:xfrm>
            <a:off x="628650" y="1487805"/>
            <a:ext cx="7886700" cy="1754326"/>
          </a:xfrm>
          <a:prstGeom prst="rect">
            <a:avLst/>
          </a:prstGeom>
          <a:noFill/>
        </p:spPr>
        <p:txBody>
          <a:bodyPr wrap="square" rtlCol="0">
            <a:spAutoFit/>
          </a:bodyPr>
          <a:lstStyle/>
          <a:p>
            <a:r>
              <a:rPr lang="nl-NL">
                <a:solidFill>
                  <a:schemeClr val="tx1"/>
                </a:solidFill>
                <a:latin typeface="+mn-lt"/>
              </a:rPr>
              <a:t>Door uit alle gesprekken de rode draden te halen, kunnen </a:t>
            </a:r>
            <a:r>
              <a:rPr lang="nl-NL" sz="1800">
                <a:solidFill>
                  <a:schemeClr val="tx1"/>
                </a:solidFill>
                <a:effectLst/>
                <a:latin typeface="+mn-lt"/>
                <a:ea typeface="Calibri" panose="020F0502020204030204" pitchFamily="34" charset="0"/>
                <a:cs typeface="Times New Roman" panose="02020603050405020304" pitchFamily="18" charset="0"/>
              </a:rPr>
              <a:t>we de belangrijkste thema’s benoemen. De rode draden worden teruggekoppeld naar de diverse overlegtafels en plenaire bijeenkomsten en gezamenlijk worden verbeteringen geformuleerd. Dit zorgt voor transparantie en stelt ons in staat om gezamenlijk te werken aan het verbeteren van de kwaliteit van de zorg. </a:t>
            </a:r>
            <a:r>
              <a:rPr lang="nl-NL">
                <a:solidFill>
                  <a:schemeClr val="tx1"/>
                </a:solidFill>
                <a:latin typeface="+mn-lt"/>
              </a:rPr>
              <a:t> </a:t>
            </a:r>
          </a:p>
        </p:txBody>
      </p:sp>
      <p:pic>
        <p:nvPicPr>
          <p:cNvPr id="6" name="Afbeelding 5">
            <a:extLst>
              <a:ext uri="{FF2B5EF4-FFF2-40B4-BE49-F238E27FC236}">
                <a16:creationId xmlns:a16="http://schemas.microsoft.com/office/drawing/2014/main" id="{F1061603-9834-AD3B-890B-927C4C0FDEEC}"/>
              </a:ext>
            </a:extLst>
          </p:cNvPr>
          <p:cNvPicPr>
            <a:picLocks noChangeAspect="1"/>
          </p:cNvPicPr>
          <p:nvPr/>
        </p:nvPicPr>
        <p:blipFill>
          <a:blip r:embed="rId3"/>
          <a:stretch>
            <a:fillRect/>
          </a:stretch>
        </p:blipFill>
        <p:spPr>
          <a:xfrm>
            <a:off x="934050" y="3251436"/>
            <a:ext cx="5764701" cy="2724934"/>
          </a:xfrm>
          <a:prstGeom prst="rect">
            <a:avLst/>
          </a:prstGeom>
        </p:spPr>
      </p:pic>
    </p:spTree>
    <p:extLst>
      <p:ext uri="{BB962C8B-B14F-4D97-AF65-F5344CB8AC3E}">
        <p14:creationId xmlns:p14="http://schemas.microsoft.com/office/powerpoint/2010/main" val="141452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lstStyle/>
          <a:p>
            <a:r>
              <a:rPr lang="nl-NL" b="1"/>
              <a:t>Evaluatie en overig: </a:t>
            </a:r>
            <a:br>
              <a:rPr lang="nl-NL" b="1"/>
            </a:br>
            <a:r>
              <a:rPr lang="nl-NL" sz="1800" b="1"/>
              <a:t>hoe ontdekken we samen wat werkt?</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1325366"/>
            <a:ext cx="7886700" cy="4520629"/>
          </a:xfrm>
        </p:spPr>
        <p:txBody>
          <a:bodyPr>
            <a:noAutofit/>
          </a:bodyPr>
          <a:lstStyle/>
          <a:p>
            <a:pPr lvl="1"/>
            <a:endParaRPr lang="nl-NL" sz="1650" dirty="0"/>
          </a:p>
          <a:p>
            <a:pPr lvl="1"/>
            <a:r>
              <a:rPr lang="nl-NL" sz="1650" dirty="0">
                <a:latin typeface="+mn-lt"/>
              </a:rPr>
              <a:t>Evaluatie:</a:t>
            </a:r>
          </a:p>
          <a:p>
            <a:pPr marL="0" indent="0">
              <a:buNone/>
            </a:pPr>
            <a:r>
              <a:rPr lang="nl-NL" sz="1800" dirty="0">
                <a:effectLst/>
                <a:latin typeface="+mn-lt"/>
                <a:ea typeface="Times New Roman" panose="02020603050405020304" pitchFamily="18" charset="0"/>
                <a:cs typeface="Times New Roman" panose="02020603050405020304" pitchFamily="18" charset="0"/>
              </a:rPr>
              <a:t>	Na iedere gespreksronde de contactpersoon van de combinatie en van 	de gemeente bellen om te reflecteren op het gesprek. Deze input wordt 	meegenomen in de evaluatie met het ZI2T en de beleidstafel.</a:t>
            </a:r>
          </a:p>
          <a:p>
            <a:pPr marL="0" indent="0">
              <a:buNone/>
            </a:pPr>
            <a:endParaRPr lang="nl-NL" sz="1800" dirty="0">
              <a:latin typeface="+mn-lt"/>
              <a:ea typeface="Times New Roman" panose="02020603050405020304" pitchFamily="18" charset="0"/>
              <a:cs typeface="Times New Roman" panose="02020603050405020304" pitchFamily="18" charset="0"/>
            </a:endParaRPr>
          </a:p>
          <a:p>
            <a:pPr marL="0" indent="0">
              <a:buNone/>
            </a:pPr>
            <a:r>
              <a:rPr lang="nl-NL" sz="1800" dirty="0">
                <a:effectLst/>
                <a:latin typeface="+mn-lt"/>
                <a:ea typeface="Times New Roman" panose="02020603050405020304" pitchFamily="18" charset="0"/>
                <a:cs typeface="Times New Roman" panose="02020603050405020304" pitchFamily="18" charset="0"/>
              </a:rPr>
              <a:t>	</a:t>
            </a:r>
            <a:endParaRPr lang="nl-NL" sz="1650" dirty="0"/>
          </a:p>
          <a:p>
            <a:pPr marL="342900" lvl="1" indent="0">
              <a:buNone/>
            </a:pPr>
            <a:endParaRPr lang="nl-NL" sz="1650" dirty="0"/>
          </a:p>
        </p:txBody>
      </p:sp>
    </p:spTree>
    <p:extLst>
      <p:ext uri="{BB962C8B-B14F-4D97-AF65-F5344CB8AC3E}">
        <p14:creationId xmlns:p14="http://schemas.microsoft.com/office/powerpoint/2010/main" val="257275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lstStyle/>
          <a:p>
            <a:r>
              <a:rPr lang="nl-NL" b="1"/>
              <a:t>Evaluatie en overig: rol van de client en de wetenschap</a:t>
            </a:r>
            <a:endParaRPr lang="nl-NL" sz="1800" b="1"/>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1325366"/>
            <a:ext cx="7886700" cy="4520629"/>
          </a:xfrm>
        </p:spPr>
        <p:txBody>
          <a:bodyPr>
            <a:noAutofit/>
          </a:bodyPr>
          <a:lstStyle/>
          <a:p>
            <a:pPr lvl="1"/>
            <a:endParaRPr lang="nl-NL" sz="1800" dirty="0"/>
          </a:p>
          <a:p>
            <a:pPr marL="342900" lvl="1" indent="0">
              <a:buNone/>
            </a:pPr>
            <a:r>
              <a:rPr lang="nl-NL" sz="1800" dirty="0"/>
              <a:t>Rol van de client:</a:t>
            </a:r>
          </a:p>
          <a:p>
            <a:pPr marL="342900" lvl="1" indent="0">
              <a:buNone/>
            </a:pPr>
            <a:r>
              <a:rPr lang="nl-NL" sz="1800" dirty="0"/>
              <a:t>Idealiter worden de rode draden voorgelegd aan een vertegenwoordiging van clienten om hun duiding van de rode draden eraan toe te voegen. Dit gaan we doen op het moment dat clientparticipatie in onze regio vormgegeven is. Op dit moment ontbreekt hiervoor de infrastructuur.</a:t>
            </a:r>
          </a:p>
          <a:p>
            <a:pPr marL="342900" lvl="1" indent="0">
              <a:buNone/>
            </a:pPr>
            <a:endParaRPr lang="nl-NL" sz="1800" dirty="0"/>
          </a:p>
          <a:p>
            <a:pPr marL="342900" lvl="1" indent="0">
              <a:buNone/>
            </a:pPr>
            <a:endParaRPr lang="nl-NL" sz="1800" dirty="0"/>
          </a:p>
          <a:p>
            <a:pPr marL="342900" lvl="1" indent="0">
              <a:buNone/>
            </a:pPr>
            <a:r>
              <a:rPr lang="nl-NL" sz="1800" dirty="0"/>
              <a:t>Rol van de wetenschap en ervaringen in het land:</a:t>
            </a:r>
          </a:p>
          <a:p>
            <a:pPr marL="342900" lvl="1" indent="0">
              <a:buNone/>
            </a:pPr>
            <a:r>
              <a:rPr lang="nl-NL" sz="1800" dirty="0"/>
              <a:t>De rode draden worden niet alleen aangevuld met de duiding van de client, maar ook met hetgeen geleerd kan worden uit de wetenschap en opgedane ervaringen door andere regio’s, gemeenten, aanbieders. </a:t>
            </a:r>
          </a:p>
          <a:p>
            <a:pPr marL="342900" lvl="1" indent="0">
              <a:buNone/>
            </a:pPr>
            <a:endParaRPr lang="nl-NL" sz="1800" dirty="0"/>
          </a:p>
          <a:p>
            <a:pPr marL="342900" lvl="1" indent="0">
              <a:buNone/>
            </a:pPr>
            <a:r>
              <a:rPr lang="nl-NL" sz="1800" dirty="0"/>
              <a:t>De rode draden aangevuld met perspectief van de client en met opgedane kennis en ervaringen geven een compleet beeld op basis waarvan verbetervoorstellen geformuleerd kunnen worden. </a:t>
            </a:r>
          </a:p>
          <a:p>
            <a:pPr marL="342900" lvl="1" indent="0">
              <a:buNone/>
            </a:pPr>
            <a:endParaRPr lang="nl-NL" sz="1800" dirty="0"/>
          </a:p>
        </p:txBody>
      </p:sp>
    </p:spTree>
    <p:extLst>
      <p:ext uri="{BB962C8B-B14F-4D97-AF65-F5344CB8AC3E}">
        <p14:creationId xmlns:p14="http://schemas.microsoft.com/office/powerpoint/2010/main" val="382774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2"/>
            <a:ext cx="8081606" cy="436004"/>
          </a:xfrm>
        </p:spPr>
        <p:txBody>
          <a:bodyPr/>
          <a:lstStyle/>
          <a:p>
            <a:r>
              <a:rPr lang="nl-NL" b="1"/>
              <a:t>Planning</a:t>
            </a:r>
            <a:endParaRPr lang="nl-NL" sz="1800" b="1"/>
          </a:p>
        </p:txBody>
      </p:sp>
      <p:pic>
        <p:nvPicPr>
          <p:cNvPr id="6" name="Tijdelijke aanduiding voor inhoud 5">
            <a:extLst>
              <a:ext uri="{FF2B5EF4-FFF2-40B4-BE49-F238E27FC236}">
                <a16:creationId xmlns:a16="http://schemas.microsoft.com/office/drawing/2014/main" id="{C1A371C1-F48F-B5E3-0E18-38CDBE410625}"/>
              </a:ext>
            </a:extLst>
          </p:cNvPr>
          <p:cNvPicPr>
            <a:picLocks noGrp="1" noChangeAspect="1"/>
          </p:cNvPicPr>
          <p:nvPr>
            <p:ph idx="1"/>
          </p:nvPr>
        </p:nvPicPr>
        <p:blipFill>
          <a:blip r:embed="rId2"/>
          <a:stretch>
            <a:fillRect/>
          </a:stretch>
        </p:blipFill>
        <p:spPr>
          <a:xfrm>
            <a:off x="861718" y="1012006"/>
            <a:ext cx="6968615" cy="4834757"/>
          </a:xfrm>
        </p:spPr>
      </p:pic>
    </p:spTree>
    <p:extLst>
      <p:ext uri="{BB962C8B-B14F-4D97-AF65-F5344CB8AC3E}">
        <p14:creationId xmlns:p14="http://schemas.microsoft.com/office/powerpoint/2010/main" val="392502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1F434-D05B-1586-FF29-F7569E2A6978}"/>
              </a:ext>
            </a:extLst>
          </p:cNvPr>
          <p:cNvSpPr>
            <a:spLocks noGrp="1"/>
          </p:cNvSpPr>
          <p:nvPr>
            <p:ph type="title"/>
          </p:nvPr>
        </p:nvSpPr>
        <p:spPr>
          <a:xfrm>
            <a:off x="540000" y="576001"/>
            <a:ext cx="8081606" cy="559293"/>
          </a:xfrm>
        </p:spPr>
        <p:txBody>
          <a:bodyPr>
            <a:normAutofit fontScale="90000"/>
          </a:bodyPr>
          <a:lstStyle/>
          <a:p>
            <a:r>
              <a:rPr lang="nl-NL" b="1"/>
              <a:t>De accountgesprekken hoogcomplex en reviewgesprekken</a:t>
            </a:r>
          </a:p>
        </p:txBody>
      </p:sp>
      <p:sp>
        <p:nvSpPr>
          <p:cNvPr id="3" name="Tijdelijke aanduiding voor inhoud 2">
            <a:extLst>
              <a:ext uri="{FF2B5EF4-FFF2-40B4-BE49-F238E27FC236}">
                <a16:creationId xmlns:a16="http://schemas.microsoft.com/office/drawing/2014/main" id="{1B765953-E012-F458-00B9-EF82958E5609}"/>
              </a:ext>
            </a:extLst>
          </p:cNvPr>
          <p:cNvSpPr>
            <a:spLocks noGrp="1"/>
          </p:cNvSpPr>
          <p:nvPr>
            <p:ph idx="1"/>
          </p:nvPr>
        </p:nvSpPr>
        <p:spPr/>
        <p:txBody>
          <a:bodyPr>
            <a:normAutofit/>
          </a:bodyPr>
          <a:lstStyle/>
          <a:p>
            <a:endParaRPr lang="nl-NL" sz="2000">
              <a:latin typeface="Calibri" panose="020F0502020204030204" pitchFamily="34" charset="0"/>
              <a:cs typeface="Calibri" panose="020F0502020204030204" pitchFamily="34" charset="0"/>
            </a:endParaRPr>
          </a:p>
          <a:p>
            <a:endParaRPr lang="nl-NL"/>
          </a:p>
          <a:p>
            <a:endParaRPr lang="nl-NL"/>
          </a:p>
        </p:txBody>
      </p:sp>
      <p:graphicFrame>
        <p:nvGraphicFramePr>
          <p:cNvPr id="6" name="Tabel 6">
            <a:extLst>
              <a:ext uri="{FF2B5EF4-FFF2-40B4-BE49-F238E27FC236}">
                <a16:creationId xmlns:a16="http://schemas.microsoft.com/office/drawing/2014/main" id="{E8708F34-E07A-0953-5593-5652F931654A}"/>
              </a:ext>
            </a:extLst>
          </p:cNvPr>
          <p:cNvGraphicFramePr>
            <a:graphicFrameLocks noGrp="1"/>
          </p:cNvGraphicFramePr>
          <p:nvPr>
            <p:extLst>
              <p:ext uri="{D42A27DB-BD31-4B8C-83A1-F6EECF244321}">
                <p14:modId xmlns:p14="http://schemas.microsoft.com/office/powerpoint/2010/main" val="3801081550"/>
              </p:ext>
            </p:extLst>
          </p:nvPr>
        </p:nvGraphicFramePr>
        <p:xfrm>
          <a:off x="540000" y="1397000"/>
          <a:ext cx="7720424" cy="4193574"/>
        </p:xfrm>
        <a:graphic>
          <a:graphicData uri="http://schemas.openxmlformats.org/drawingml/2006/table">
            <a:tbl>
              <a:tblPr firstRow="1" bandRow="1">
                <a:tableStyleId>{5C22544A-7EE6-4342-B048-85BDC9FD1C3A}</a:tableStyleId>
              </a:tblPr>
              <a:tblGrid>
                <a:gridCol w="1930106">
                  <a:extLst>
                    <a:ext uri="{9D8B030D-6E8A-4147-A177-3AD203B41FA5}">
                      <a16:colId xmlns:a16="http://schemas.microsoft.com/office/drawing/2014/main" val="2040524953"/>
                    </a:ext>
                  </a:extLst>
                </a:gridCol>
                <a:gridCol w="1930106">
                  <a:extLst>
                    <a:ext uri="{9D8B030D-6E8A-4147-A177-3AD203B41FA5}">
                      <a16:colId xmlns:a16="http://schemas.microsoft.com/office/drawing/2014/main" val="3400597261"/>
                    </a:ext>
                  </a:extLst>
                </a:gridCol>
                <a:gridCol w="1930106">
                  <a:extLst>
                    <a:ext uri="{9D8B030D-6E8A-4147-A177-3AD203B41FA5}">
                      <a16:colId xmlns:a16="http://schemas.microsoft.com/office/drawing/2014/main" val="3319774204"/>
                    </a:ext>
                  </a:extLst>
                </a:gridCol>
                <a:gridCol w="1930106">
                  <a:extLst>
                    <a:ext uri="{9D8B030D-6E8A-4147-A177-3AD203B41FA5}">
                      <a16:colId xmlns:a16="http://schemas.microsoft.com/office/drawing/2014/main" val="842797561"/>
                    </a:ext>
                  </a:extLst>
                </a:gridCol>
              </a:tblGrid>
              <a:tr h="2096787">
                <a:tc>
                  <a:txBody>
                    <a:bodyPr/>
                    <a:lstStyle/>
                    <a:p>
                      <a:r>
                        <a:rPr lang="nl-NL">
                          <a:solidFill>
                            <a:schemeClr val="bg1"/>
                          </a:solidFill>
                          <a:hlinkClick r:id="rId2" action="ppaction://hlinksldjump">
                            <a:extLst>
                              <a:ext uri="{A12FA001-AC4F-418D-AE19-62706E023703}">
                                <ahyp:hlinkClr xmlns:ahyp="http://schemas.microsoft.com/office/drawing/2018/hyperlinkcolor" val="tx"/>
                              </a:ext>
                            </a:extLst>
                          </a:hlinkClick>
                        </a:rPr>
                        <a:t>Doel:</a:t>
                      </a:r>
                      <a:endParaRPr lang="nl-NL" b="0">
                        <a:solidFill>
                          <a:schemeClr val="bg1"/>
                        </a:solidFill>
                      </a:endParaRPr>
                    </a:p>
                    <a:p>
                      <a:r>
                        <a:rPr lang="nl-NL" b="0"/>
                        <a:t>Wat is de gezamenlijke focus van het gesprek?</a:t>
                      </a:r>
                    </a:p>
                  </a:txBody>
                  <a:tcPr/>
                </a:tc>
                <a:tc>
                  <a:txBody>
                    <a:bodyPr/>
                    <a:lstStyle/>
                    <a:p>
                      <a:r>
                        <a:rPr lang="nl-NL">
                          <a:solidFill>
                            <a:schemeClr val="bg1"/>
                          </a:solidFill>
                          <a:hlinkClick r:id="rId2" action="ppaction://hlinksldjump">
                            <a:extLst>
                              <a:ext uri="{A12FA001-AC4F-418D-AE19-62706E023703}">
                                <ahyp:hlinkClr xmlns:ahyp="http://schemas.microsoft.com/office/drawing/2018/hyperlinkcolor" val="tx"/>
                              </a:ext>
                            </a:extLst>
                          </a:hlinkClick>
                        </a:rPr>
                        <a:t>Deelnemers:</a:t>
                      </a:r>
                      <a:endParaRPr lang="nl-NL">
                        <a:solidFill>
                          <a:schemeClr val="bg1"/>
                        </a:solidFill>
                      </a:endParaRPr>
                    </a:p>
                    <a:p>
                      <a:r>
                        <a:rPr lang="nl-NL" b="0"/>
                        <a:t>Hoe haken we de juiste mensen aan?</a:t>
                      </a:r>
                    </a:p>
                  </a:txBody>
                  <a:tcPr/>
                </a:tc>
                <a:tc>
                  <a:txBody>
                    <a:bodyPr/>
                    <a:lstStyle/>
                    <a:p>
                      <a:r>
                        <a:rPr lang="nl-NL">
                          <a:solidFill>
                            <a:schemeClr val="bg1"/>
                          </a:solidFill>
                          <a:hlinkClick r:id="rId3" action="ppaction://hlinksldjump">
                            <a:extLst>
                              <a:ext uri="{A12FA001-AC4F-418D-AE19-62706E023703}">
                                <ahyp:hlinkClr xmlns:ahyp="http://schemas.microsoft.com/office/drawing/2018/hyperlinkcolor" val="tx"/>
                              </a:ext>
                            </a:extLst>
                          </a:hlinkClick>
                        </a:rPr>
                        <a:t>Frequentie</a:t>
                      </a:r>
                      <a:r>
                        <a:rPr lang="nl-NL"/>
                        <a:t>:</a:t>
                      </a:r>
                    </a:p>
                    <a:p>
                      <a:r>
                        <a:rPr lang="nl-NL" b="0"/>
                        <a:t>Hoe vaak gaan we met elkaar in gesprek?</a:t>
                      </a:r>
                    </a:p>
                  </a:txBody>
                  <a:tcPr/>
                </a:tc>
                <a:tc>
                  <a:txBody>
                    <a:bodyPr/>
                    <a:lstStyle/>
                    <a:p>
                      <a:r>
                        <a:rPr lang="nl-NL">
                          <a:solidFill>
                            <a:schemeClr val="bg1"/>
                          </a:solidFill>
                          <a:hlinkClick r:id="rId4" action="ppaction://hlinksldjump">
                            <a:extLst>
                              <a:ext uri="{A12FA001-AC4F-418D-AE19-62706E023703}">
                                <ahyp:hlinkClr xmlns:ahyp="http://schemas.microsoft.com/office/drawing/2018/hyperlinkcolor" val="tx"/>
                              </a:ext>
                            </a:extLst>
                          </a:hlinkClick>
                        </a:rPr>
                        <a:t>Cijfers:</a:t>
                      </a:r>
                      <a:endParaRPr lang="nl-NL">
                        <a:solidFill>
                          <a:schemeClr val="bg1"/>
                        </a:solidFill>
                      </a:endParaRPr>
                    </a:p>
                    <a:p>
                      <a:r>
                        <a:rPr lang="nl-NL" b="0"/>
                        <a:t>Hoe maken we gebruik van cijfers?</a:t>
                      </a:r>
                    </a:p>
                  </a:txBody>
                  <a:tcPr/>
                </a:tc>
                <a:extLst>
                  <a:ext uri="{0D108BD9-81ED-4DB2-BD59-A6C34878D82A}">
                    <a16:rowId xmlns:a16="http://schemas.microsoft.com/office/drawing/2014/main" val="2723968022"/>
                  </a:ext>
                </a:extLst>
              </a:tr>
              <a:tr h="2096787">
                <a:tc>
                  <a:txBody>
                    <a:bodyPr/>
                    <a:lstStyle/>
                    <a:p>
                      <a:r>
                        <a:rPr lang="nl-NL" b="1">
                          <a:hlinkClick r:id="rId5" action="ppaction://hlinksldjump"/>
                        </a:rPr>
                        <a:t>Gespreksvoering</a:t>
                      </a:r>
                      <a:r>
                        <a:rPr lang="nl-NL" b="1"/>
                        <a:t>:</a:t>
                      </a:r>
                    </a:p>
                    <a:p>
                      <a:r>
                        <a:rPr lang="nl-NL"/>
                        <a:t>Hoe gaan we succesvol in gesprek?</a:t>
                      </a:r>
                    </a:p>
                    <a:p>
                      <a:endParaRPr lang="nl-NL"/>
                    </a:p>
                    <a:p>
                      <a:endParaRPr lang="nl-NL"/>
                    </a:p>
                  </a:txBody>
                  <a:tcPr/>
                </a:tc>
                <a:tc>
                  <a:txBody>
                    <a:bodyPr/>
                    <a:lstStyle/>
                    <a:p>
                      <a:r>
                        <a:rPr lang="nl-NL" b="1">
                          <a:hlinkClick r:id="rId6" action="ppaction://hlinksldjump"/>
                        </a:rPr>
                        <a:t>Duiding:</a:t>
                      </a:r>
                      <a:endParaRPr lang="nl-NL" b="1"/>
                    </a:p>
                    <a:p>
                      <a:r>
                        <a:rPr lang="nl-NL"/>
                        <a:t>Hoe duiden we de cijfers?</a:t>
                      </a:r>
                    </a:p>
                  </a:txBody>
                  <a:tcPr/>
                </a:tc>
                <a:tc>
                  <a:txBody>
                    <a:bodyPr/>
                    <a:lstStyle/>
                    <a:p>
                      <a:r>
                        <a:rPr lang="nl-NL" b="1">
                          <a:hlinkClick r:id="rId7" action="ppaction://hlinksldjump"/>
                        </a:rPr>
                        <a:t>Plan-do-check-act:</a:t>
                      </a:r>
                      <a:endParaRPr lang="nl-NL" b="1"/>
                    </a:p>
                    <a:p>
                      <a:r>
                        <a:rPr lang="nl-NL"/>
                        <a:t>Hoe realiseren we continue verbetering?</a:t>
                      </a:r>
                    </a:p>
                  </a:txBody>
                  <a:tcPr/>
                </a:tc>
                <a:tc>
                  <a:txBody>
                    <a:bodyPr/>
                    <a:lstStyle/>
                    <a:p>
                      <a:r>
                        <a:rPr lang="nl-NL" b="1">
                          <a:hlinkClick r:id="" action="ppaction://noaction"/>
                        </a:rPr>
                        <a:t>Evaluatie en overig:</a:t>
                      </a:r>
                      <a:endParaRPr lang="nl-NL" b="1"/>
                    </a:p>
                    <a:p>
                      <a:r>
                        <a:rPr lang="nl-NL"/>
                        <a:t>Hoe ontdekken we samen wat werkt?</a:t>
                      </a:r>
                    </a:p>
                    <a:p>
                      <a:r>
                        <a:rPr lang="nl-NL"/>
                        <a:t>Welke aanvullende punten zijn er nog?</a:t>
                      </a:r>
                    </a:p>
                  </a:txBody>
                  <a:tcPr/>
                </a:tc>
                <a:extLst>
                  <a:ext uri="{0D108BD9-81ED-4DB2-BD59-A6C34878D82A}">
                    <a16:rowId xmlns:a16="http://schemas.microsoft.com/office/drawing/2014/main" val="4203075817"/>
                  </a:ext>
                </a:extLst>
              </a:tr>
            </a:tbl>
          </a:graphicData>
        </a:graphic>
      </p:graphicFrame>
      <p:pic>
        <p:nvPicPr>
          <p:cNvPr id="8" name="Graphic 7" descr="Scène met vuurtoren silhouet">
            <a:extLst>
              <a:ext uri="{FF2B5EF4-FFF2-40B4-BE49-F238E27FC236}">
                <a16:creationId xmlns:a16="http://schemas.microsoft.com/office/drawing/2014/main" id="{796F6D17-DB21-300B-165D-FFDFC14CD5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2422" y="2437544"/>
            <a:ext cx="914400" cy="914400"/>
          </a:xfrm>
          <a:prstGeom prst="rect">
            <a:avLst/>
          </a:prstGeom>
        </p:spPr>
      </p:pic>
      <p:pic>
        <p:nvPicPr>
          <p:cNvPr id="10" name="Graphic 9" descr="Groep mensen silhouet">
            <a:extLst>
              <a:ext uri="{FF2B5EF4-FFF2-40B4-BE49-F238E27FC236}">
                <a16:creationId xmlns:a16="http://schemas.microsoft.com/office/drawing/2014/main" id="{3E4B2544-FDB6-B848-149A-226FC6734A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23690" y="2366198"/>
            <a:ext cx="914400" cy="914400"/>
          </a:xfrm>
          <a:prstGeom prst="rect">
            <a:avLst/>
          </a:prstGeom>
        </p:spPr>
      </p:pic>
      <p:pic>
        <p:nvPicPr>
          <p:cNvPr id="12" name="Graphic 11" descr="Agenda silhouet">
            <a:extLst>
              <a:ext uri="{FF2B5EF4-FFF2-40B4-BE49-F238E27FC236}">
                <a16:creationId xmlns:a16="http://schemas.microsoft.com/office/drawing/2014/main" id="{CB46C220-7603-415B-5FCB-B1242E1AB41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34857" y="2437544"/>
            <a:ext cx="914400" cy="914400"/>
          </a:xfrm>
          <a:prstGeom prst="rect">
            <a:avLst/>
          </a:prstGeom>
        </p:spPr>
      </p:pic>
      <p:pic>
        <p:nvPicPr>
          <p:cNvPr id="14" name="Graphic 13" descr="Opwaartse trend silhouet">
            <a:extLst>
              <a:ext uri="{FF2B5EF4-FFF2-40B4-BE49-F238E27FC236}">
                <a16:creationId xmlns:a16="http://schemas.microsoft.com/office/drawing/2014/main" id="{90F7D7B2-18A7-366C-4DD3-5735919857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80139" y="2366198"/>
            <a:ext cx="914400" cy="914400"/>
          </a:xfrm>
          <a:prstGeom prst="rect">
            <a:avLst/>
          </a:prstGeom>
        </p:spPr>
      </p:pic>
      <p:pic>
        <p:nvPicPr>
          <p:cNvPr id="16" name="Graphic 15" descr="Vergadering silhouet">
            <a:extLst>
              <a:ext uri="{FF2B5EF4-FFF2-40B4-BE49-F238E27FC236}">
                <a16:creationId xmlns:a16="http://schemas.microsoft.com/office/drawing/2014/main" id="{DDA3194A-BE78-28EC-D7BD-1E42E11EA6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93430" y="4567126"/>
            <a:ext cx="914400" cy="914400"/>
          </a:xfrm>
          <a:prstGeom prst="rect">
            <a:avLst/>
          </a:prstGeom>
        </p:spPr>
      </p:pic>
      <p:pic>
        <p:nvPicPr>
          <p:cNvPr id="18" name="Graphic 17" descr="Cirkel met pijl silhouet">
            <a:extLst>
              <a:ext uri="{FF2B5EF4-FFF2-40B4-BE49-F238E27FC236}">
                <a16:creationId xmlns:a16="http://schemas.microsoft.com/office/drawing/2014/main" id="{87412B39-2972-3C58-40B2-7A7BED54B9E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25696" y="4556863"/>
            <a:ext cx="914400" cy="914400"/>
          </a:xfrm>
          <a:prstGeom prst="rect">
            <a:avLst/>
          </a:prstGeom>
        </p:spPr>
      </p:pic>
      <p:pic>
        <p:nvPicPr>
          <p:cNvPr id="20" name="Graphic 19" descr="Presentatie met organigram silhouet">
            <a:extLst>
              <a:ext uri="{FF2B5EF4-FFF2-40B4-BE49-F238E27FC236}">
                <a16:creationId xmlns:a16="http://schemas.microsoft.com/office/drawing/2014/main" id="{473CB805-B885-61AD-5F20-65A4EF1F1A5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44238" y="4546600"/>
            <a:ext cx="914400" cy="914400"/>
          </a:xfrm>
          <a:prstGeom prst="rect">
            <a:avLst/>
          </a:prstGeom>
        </p:spPr>
      </p:pic>
      <p:pic>
        <p:nvPicPr>
          <p:cNvPr id="22" name="Graphic 21" descr="Contour van lachend gezicht silhouet">
            <a:extLst>
              <a:ext uri="{FF2B5EF4-FFF2-40B4-BE49-F238E27FC236}">
                <a16:creationId xmlns:a16="http://schemas.microsoft.com/office/drawing/2014/main" id="{252C9D96-2295-F4EB-1018-C3B3B454484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245854" y="4546600"/>
            <a:ext cx="914400" cy="914400"/>
          </a:xfrm>
          <a:prstGeom prst="rect">
            <a:avLst/>
          </a:prstGeom>
        </p:spPr>
      </p:pic>
    </p:spTree>
    <p:extLst>
      <p:ext uri="{BB962C8B-B14F-4D97-AF65-F5344CB8AC3E}">
        <p14:creationId xmlns:p14="http://schemas.microsoft.com/office/powerpoint/2010/main" val="6271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lstStyle/>
          <a:p>
            <a:r>
              <a:rPr lang="nl-NL" b="1"/>
              <a:t>Doel: </a:t>
            </a:r>
            <a:br>
              <a:rPr lang="nl-NL" b="1"/>
            </a:br>
            <a:r>
              <a:rPr lang="nl-NL" sz="1800" b="1"/>
              <a:t>wat is de gezamenlijke focus van het gesprek?</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1397285"/>
            <a:ext cx="7886700" cy="3939097"/>
          </a:xfrm>
        </p:spPr>
        <p:txBody>
          <a:bodyPr>
            <a:noAutofit/>
          </a:bodyPr>
          <a:lstStyle/>
          <a:p>
            <a:pPr marL="0" indent="0">
              <a:buNone/>
            </a:pPr>
            <a:r>
              <a:rPr lang="nl-NL" sz="1600" b="1">
                <a:latin typeface="+mn-lt"/>
              </a:rPr>
              <a:t>Jaarlijks 2 gesprekken met hoogcomplex combinaties:</a:t>
            </a:r>
          </a:p>
          <a:p>
            <a:pPr marL="0" indent="0">
              <a:buNone/>
            </a:pPr>
            <a:r>
              <a:rPr lang="nl-NL" sz="1600" u="sng">
                <a:solidFill>
                  <a:schemeClr val="tx1"/>
                </a:solidFill>
                <a:effectLst/>
                <a:latin typeface="+mn-lt"/>
                <a:ea typeface="Times New Roman" panose="02020603050405020304" pitchFamily="18" charset="0"/>
              </a:rPr>
              <a:t>Doel van het gesprek:</a:t>
            </a:r>
          </a:p>
          <a:p>
            <a:pPr marL="0" indent="0">
              <a:buNone/>
            </a:pPr>
            <a:r>
              <a:rPr lang="nl-NL" sz="1600">
                <a:solidFill>
                  <a:schemeClr val="tx1"/>
                </a:solidFill>
                <a:effectLst/>
                <a:latin typeface="+mn-lt"/>
                <a:ea typeface="Times New Roman" panose="02020603050405020304" pitchFamily="18" charset="0"/>
              </a:rPr>
              <a:t>1. </a:t>
            </a:r>
            <a:r>
              <a:rPr lang="nl-NL" sz="1600" b="1">
                <a:solidFill>
                  <a:schemeClr val="tx1"/>
                </a:solidFill>
                <a:effectLst/>
                <a:latin typeface="+mn-lt"/>
                <a:ea typeface="Times New Roman" panose="02020603050405020304" pitchFamily="18" charset="0"/>
              </a:rPr>
              <a:t>Contractgesprek.</a:t>
            </a:r>
            <a:r>
              <a:rPr lang="nl-NL" sz="1600">
                <a:solidFill>
                  <a:schemeClr val="tx1"/>
                </a:solidFill>
                <a:effectLst/>
                <a:latin typeface="+mn-lt"/>
                <a:ea typeface="Times New Roman" panose="02020603050405020304" pitchFamily="18" charset="0"/>
              </a:rPr>
              <a:t> Doel is relatie- en contractmanagement:</a:t>
            </a:r>
          </a:p>
          <a:p>
            <a:pPr marL="0" indent="0">
              <a:buNone/>
            </a:pPr>
            <a:r>
              <a:rPr lang="nl-NL" sz="1600">
                <a:solidFill>
                  <a:schemeClr val="tx1"/>
                </a:solidFill>
                <a:effectLst/>
                <a:latin typeface="+mn-lt"/>
                <a:ea typeface="Times New Roman" panose="02020603050405020304" pitchFamily="18" charset="0"/>
              </a:rPr>
              <a:t>	-Leveranciersmanagement: hoe staat de aanbieder/combinatie ervoor? Is de 	aanbieder/combinatie gezond?</a:t>
            </a:r>
          </a:p>
          <a:p>
            <a:pPr marL="0" indent="0">
              <a:buNone/>
            </a:pPr>
            <a:r>
              <a:rPr lang="nl-NL" sz="1600">
                <a:latin typeface="+mn-lt"/>
                <a:ea typeface="Times New Roman" panose="02020603050405020304" pitchFamily="18" charset="0"/>
              </a:rPr>
              <a:t>	-</a:t>
            </a:r>
            <a:r>
              <a:rPr lang="nl-NL" sz="1600">
                <a:solidFill>
                  <a:schemeClr val="tx1"/>
                </a:solidFill>
                <a:effectLst/>
                <a:latin typeface="+mn-lt"/>
                <a:ea typeface="Times New Roman" panose="02020603050405020304" pitchFamily="18" charset="0"/>
              </a:rPr>
              <a:t>Contractmanagement:  wordt het contract uitgevoerd? </a:t>
            </a:r>
          </a:p>
          <a:p>
            <a:pPr marL="0" indent="0">
              <a:buNone/>
            </a:pPr>
            <a:endParaRPr lang="nl-NL" sz="1600">
              <a:solidFill>
                <a:schemeClr val="tx1"/>
              </a:solidFill>
              <a:effectLst/>
              <a:latin typeface="+mn-lt"/>
              <a:ea typeface="Times New Roman" panose="02020603050405020304" pitchFamily="18" charset="0"/>
            </a:endParaRPr>
          </a:p>
          <a:p>
            <a:pPr marL="0" indent="0">
              <a:buNone/>
            </a:pPr>
            <a:r>
              <a:rPr lang="nl-NL" sz="1600">
                <a:latin typeface="+mn-lt"/>
                <a:ea typeface="Times New Roman" panose="02020603050405020304" pitchFamily="18" charset="0"/>
              </a:rPr>
              <a:t>2. </a:t>
            </a:r>
            <a:r>
              <a:rPr lang="nl-NL" sz="1600" b="1">
                <a:latin typeface="+mn-lt"/>
                <a:ea typeface="Times New Roman" panose="02020603050405020304" pitchFamily="18" charset="0"/>
              </a:rPr>
              <a:t>Inhoudelijke gesprek</a:t>
            </a:r>
            <a:r>
              <a:rPr lang="nl-NL" sz="1600">
                <a:latin typeface="+mn-lt"/>
                <a:ea typeface="Times New Roman" panose="02020603050405020304" pitchFamily="18" charset="0"/>
              </a:rPr>
              <a:t>. Doel is het </a:t>
            </a:r>
            <a:r>
              <a:rPr lang="nl-NL" sz="1600">
                <a:solidFill>
                  <a:schemeClr val="tx1"/>
                </a:solidFill>
                <a:effectLst/>
                <a:latin typeface="+mn-lt"/>
                <a:ea typeface="Times New Roman" panose="02020603050405020304" pitchFamily="18" charset="0"/>
              </a:rPr>
              <a:t>bevorderen van strategisch partnerschap gericht op het realiseren van transformaties in ons stelsel (uitvoering van de regiovisie) en eigen speerpunten/visie: </a:t>
            </a:r>
          </a:p>
          <a:p>
            <a:pPr marL="0" indent="0">
              <a:buNone/>
            </a:pPr>
            <a:r>
              <a:rPr lang="nl-NL" sz="1600">
                <a:solidFill>
                  <a:schemeClr val="tx1"/>
                </a:solidFill>
                <a:effectLst/>
                <a:latin typeface="+mn-lt"/>
                <a:ea typeface="Times New Roman" panose="02020603050405020304" pitchFamily="18" charset="0"/>
              </a:rPr>
              <a:t>wat ziet de combinatie in de praktijk mbt de gewenste transformatie? Wat is de invloed daarop? Wat doet de combinatie daaraan? Wat hebben we van elkaar nodig om de regionale en eigen transformaties te realiseren?</a:t>
            </a:r>
          </a:p>
          <a:p>
            <a:pPr marL="0" indent="0">
              <a:buNone/>
            </a:pPr>
            <a:endParaRPr lang="nl-NL" sz="1600">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28652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433744" y="308873"/>
            <a:ext cx="8081606" cy="749365"/>
          </a:xfrm>
        </p:spPr>
        <p:txBody>
          <a:bodyPr/>
          <a:lstStyle/>
          <a:p>
            <a:r>
              <a:rPr lang="nl-NL" b="1"/>
              <a:t>Doel: </a:t>
            </a:r>
            <a:br>
              <a:rPr lang="nl-NL" b="1"/>
            </a:br>
            <a:r>
              <a:rPr lang="nl-NL" sz="1800" b="1"/>
              <a:t>wat is de gezamenlijke focus van het gesprek?</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1397285"/>
            <a:ext cx="7886700" cy="3939097"/>
          </a:xfrm>
        </p:spPr>
        <p:txBody>
          <a:bodyPr>
            <a:noAutofit/>
          </a:bodyPr>
          <a:lstStyle/>
          <a:p>
            <a:pPr marL="0" indent="0">
              <a:buNone/>
            </a:pPr>
            <a:r>
              <a:rPr lang="nl-NL" sz="1650" b="1" dirty="0"/>
              <a:t>Jaarlijks 2 reviewgesprekken:</a:t>
            </a:r>
          </a:p>
          <a:p>
            <a:pPr marL="0" indent="0">
              <a:buNone/>
            </a:pPr>
            <a:endParaRPr lang="nl-NL" sz="1650" dirty="0"/>
          </a:p>
          <a:p>
            <a:pPr marL="0" indent="0">
              <a:buNone/>
            </a:pPr>
            <a:r>
              <a:rPr lang="nl-NL" sz="1650" dirty="0"/>
              <a:t>1. </a:t>
            </a:r>
            <a:r>
              <a:rPr lang="nl-NL" sz="1650" b="1" dirty="0"/>
              <a:t>Formele gesprek</a:t>
            </a:r>
            <a:r>
              <a:rPr lang="nl-NL" sz="1650" dirty="0"/>
              <a:t>. Doel is:</a:t>
            </a:r>
          </a:p>
          <a:p>
            <a:pPr marL="342900" indent="-342900">
              <a:buAutoNum type="alphaLcPeriod"/>
            </a:pPr>
            <a:r>
              <a:rPr lang="nl-NL" sz="1600" dirty="0">
                <a:effectLst/>
                <a:latin typeface="+mn-lt"/>
                <a:ea typeface="Times New Roman" panose="02020603050405020304" pitchFamily="18" charset="0"/>
              </a:rPr>
              <a:t>Relatiemanagement </a:t>
            </a:r>
          </a:p>
          <a:p>
            <a:pPr marL="342900" indent="-342900">
              <a:buAutoNum type="alphaLcPeriod"/>
            </a:pPr>
            <a:r>
              <a:rPr lang="nl-NL" sz="1600" dirty="0">
                <a:latin typeface="+mn-lt"/>
                <a:ea typeface="Times New Roman" panose="02020603050405020304" pitchFamily="18" charset="0"/>
              </a:rPr>
              <a:t>Accountmanagement: worden de afspraken nagekomen? Zijn er signalen vanuit het werkveld?</a:t>
            </a:r>
            <a:endParaRPr lang="nl-NL" sz="1600" dirty="0">
              <a:effectLst/>
              <a:latin typeface="+mn-lt"/>
              <a:ea typeface="Times New Roman" panose="02020603050405020304" pitchFamily="18" charset="0"/>
            </a:endParaRPr>
          </a:p>
          <a:p>
            <a:pPr marL="0" indent="0">
              <a:buNone/>
            </a:pPr>
            <a:r>
              <a:rPr lang="nl-NL" sz="1600" dirty="0">
                <a:latin typeface="+mn-lt"/>
                <a:ea typeface="Times New Roman" panose="02020603050405020304" pitchFamily="18" charset="0"/>
              </a:rPr>
              <a:t>c. </a:t>
            </a:r>
            <a:r>
              <a:rPr lang="nl-NL" sz="1600" dirty="0">
                <a:effectLst/>
                <a:latin typeface="+mn-lt"/>
                <a:ea typeface="Times New Roman" panose="02020603050405020304" pitchFamily="18" charset="0"/>
              </a:rPr>
              <a:t>Uitvoeringsmanagement: hoe loopt de uitvoering van de jeugdhulpverlening? Wat gaat goed en wat kan beter? Wat kunnen andere gemeenten van jou leren en jij van hen?</a:t>
            </a:r>
          </a:p>
          <a:p>
            <a:pPr marL="0" indent="0">
              <a:buNone/>
            </a:pPr>
            <a:endParaRPr lang="nl-NL" sz="1600" dirty="0">
              <a:effectLst/>
              <a:latin typeface="+mn-lt"/>
              <a:ea typeface="Times New Roman" panose="02020603050405020304" pitchFamily="18" charset="0"/>
            </a:endParaRPr>
          </a:p>
          <a:p>
            <a:pPr marL="0" indent="0">
              <a:buNone/>
            </a:pPr>
            <a:r>
              <a:rPr lang="nl-NL" sz="1600" dirty="0">
                <a:latin typeface="+mn-lt"/>
                <a:ea typeface="Times New Roman" panose="02020603050405020304" pitchFamily="18" charset="0"/>
              </a:rPr>
              <a:t>2. </a:t>
            </a:r>
            <a:r>
              <a:rPr lang="nl-NL" sz="1600" b="1" dirty="0">
                <a:latin typeface="+mn-lt"/>
                <a:ea typeface="Times New Roman" panose="02020603050405020304" pitchFamily="18" charset="0"/>
              </a:rPr>
              <a:t>Inhoudelijke gesprek</a:t>
            </a:r>
            <a:r>
              <a:rPr lang="nl-NL" sz="1600" dirty="0">
                <a:latin typeface="+mn-lt"/>
                <a:ea typeface="Times New Roman" panose="02020603050405020304" pitchFamily="18" charset="0"/>
              </a:rPr>
              <a:t>. Doel is:</a:t>
            </a:r>
            <a:endParaRPr lang="nl-NL" sz="1600" dirty="0">
              <a:effectLst/>
              <a:latin typeface="+mn-lt"/>
              <a:ea typeface="Times New Roman" panose="02020603050405020304" pitchFamily="18" charset="0"/>
            </a:endParaRPr>
          </a:p>
          <a:p>
            <a:pPr marL="0" indent="0">
              <a:buNone/>
            </a:pPr>
            <a:r>
              <a:rPr lang="nl-NL" sz="1600" dirty="0">
                <a:latin typeface="+mn-lt"/>
                <a:ea typeface="Times New Roman" panose="02020603050405020304" pitchFamily="18" charset="0"/>
              </a:rPr>
              <a:t>d. B</a:t>
            </a:r>
            <a:r>
              <a:rPr lang="nl-NL" sz="1600" dirty="0">
                <a:effectLst/>
                <a:latin typeface="+mn-lt"/>
                <a:ea typeface="Times New Roman" panose="02020603050405020304" pitchFamily="18" charset="0"/>
              </a:rPr>
              <a:t>evorderen van strategisch partnerschap gericht op het realiseren van transformaties in ons stelsel (uitvoering van de regiovisie) en eigen speerpunten/visie</a:t>
            </a:r>
          </a:p>
          <a:p>
            <a:pPr marL="0" indent="0">
              <a:buNone/>
            </a:pPr>
            <a:endParaRPr lang="nl-NL" sz="1600" dirty="0">
              <a:effectLst/>
              <a:latin typeface="+mn-lt"/>
              <a:ea typeface="Times New Roman" panose="02020603050405020304" pitchFamily="18" charset="0"/>
            </a:endParaRPr>
          </a:p>
          <a:p>
            <a:pPr marL="342900" lvl="1" indent="0">
              <a:buNone/>
            </a:pPr>
            <a:endParaRPr lang="nl-NL" sz="1650" dirty="0"/>
          </a:p>
          <a:p>
            <a:pPr marL="342900" lvl="1" indent="0">
              <a:buNone/>
            </a:pPr>
            <a:endParaRPr lang="nl-NL" sz="1650" dirty="0"/>
          </a:p>
          <a:p>
            <a:pPr lvl="1"/>
            <a:endParaRPr lang="nl-NL" sz="1650" dirty="0"/>
          </a:p>
          <a:p>
            <a:pPr marL="342900" lvl="1" indent="0">
              <a:buNone/>
            </a:pPr>
            <a:endParaRPr lang="nl-NL" sz="1650" dirty="0"/>
          </a:p>
          <a:p>
            <a:pPr lvl="1"/>
            <a:endParaRPr lang="nl-NL" sz="1650" dirty="0"/>
          </a:p>
        </p:txBody>
      </p:sp>
    </p:spTree>
    <p:extLst>
      <p:ext uri="{BB962C8B-B14F-4D97-AF65-F5344CB8AC3E}">
        <p14:creationId xmlns:p14="http://schemas.microsoft.com/office/powerpoint/2010/main" val="70538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433744" y="308873"/>
            <a:ext cx="8081606" cy="749365"/>
          </a:xfrm>
        </p:spPr>
        <p:txBody>
          <a:bodyPr/>
          <a:lstStyle/>
          <a:p>
            <a:r>
              <a:rPr lang="nl-NL" b="1"/>
              <a:t>Deelnemers: </a:t>
            </a:r>
            <a:br>
              <a:rPr lang="nl-NL" b="1"/>
            </a:br>
            <a:r>
              <a:rPr lang="nl-NL" sz="1800" b="1"/>
              <a:t>hoe haken we de juiste mensen aan?</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123290" y="4757707"/>
            <a:ext cx="8392060" cy="1340129"/>
          </a:xfrm>
        </p:spPr>
        <p:txBody>
          <a:bodyPr>
            <a:noAutofit/>
          </a:bodyPr>
          <a:lstStyle/>
          <a:p>
            <a:pPr lvl="1"/>
            <a:r>
              <a:rPr lang="nl-NL" sz="1600" dirty="0"/>
              <a:t>Voor alle gesprekken geldt dat afhankelijk van de onderwerpen op de agenda specifieke collega’s/medewerkers kunnen deelnemen.</a:t>
            </a:r>
          </a:p>
          <a:p>
            <a:pPr lvl="1"/>
            <a:r>
              <a:rPr lang="nl-NL" sz="1600" dirty="0"/>
              <a:t>Bij alle gesprekken nemen alleen personen deel, die iets aan het gesprek toe te voegen hebben. </a:t>
            </a:r>
          </a:p>
          <a:p>
            <a:pPr lvl="1"/>
            <a:r>
              <a:rPr lang="nl-NL" sz="1600" dirty="0"/>
              <a:t>Bij iedere combinatie/aanbieder nemen iedere keer dezelfde personen als basis deel vanuit de regio. </a:t>
            </a:r>
          </a:p>
          <a:p>
            <a:pPr marL="342900" lvl="1" indent="0">
              <a:buNone/>
            </a:pPr>
            <a:endParaRPr lang="nl-NL" sz="1600" dirty="0"/>
          </a:p>
        </p:txBody>
      </p:sp>
      <p:graphicFrame>
        <p:nvGraphicFramePr>
          <p:cNvPr id="5" name="Tabel 6">
            <a:extLst>
              <a:ext uri="{FF2B5EF4-FFF2-40B4-BE49-F238E27FC236}">
                <a16:creationId xmlns:a16="http://schemas.microsoft.com/office/drawing/2014/main" id="{0D5C9B32-5692-A6D3-E76E-64BA77F92F98}"/>
              </a:ext>
            </a:extLst>
          </p:cNvPr>
          <p:cNvGraphicFramePr>
            <a:graphicFrameLocks noGrp="1"/>
          </p:cNvGraphicFramePr>
          <p:nvPr>
            <p:extLst>
              <p:ext uri="{D42A27DB-BD31-4B8C-83A1-F6EECF244321}">
                <p14:modId xmlns:p14="http://schemas.microsoft.com/office/powerpoint/2010/main" val="1646273013"/>
              </p:ext>
            </p:extLst>
          </p:nvPr>
        </p:nvGraphicFramePr>
        <p:xfrm>
          <a:off x="439033" y="1169631"/>
          <a:ext cx="6578216" cy="3512139"/>
        </p:xfrm>
        <a:graphic>
          <a:graphicData uri="http://schemas.openxmlformats.org/drawingml/2006/table">
            <a:tbl>
              <a:tblPr firstRow="1" bandRow="1">
                <a:tableStyleId>{5C22544A-7EE6-4342-B048-85BDC9FD1C3A}</a:tableStyleId>
              </a:tblPr>
              <a:tblGrid>
                <a:gridCol w="1418270">
                  <a:extLst>
                    <a:ext uri="{9D8B030D-6E8A-4147-A177-3AD203B41FA5}">
                      <a16:colId xmlns:a16="http://schemas.microsoft.com/office/drawing/2014/main" val="939294610"/>
                    </a:ext>
                  </a:extLst>
                </a:gridCol>
                <a:gridCol w="1230480">
                  <a:extLst>
                    <a:ext uri="{9D8B030D-6E8A-4147-A177-3AD203B41FA5}">
                      <a16:colId xmlns:a16="http://schemas.microsoft.com/office/drawing/2014/main" val="3201469700"/>
                    </a:ext>
                  </a:extLst>
                </a:gridCol>
                <a:gridCol w="1290417">
                  <a:extLst>
                    <a:ext uri="{9D8B030D-6E8A-4147-A177-3AD203B41FA5}">
                      <a16:colId xmlns:a16="http://schemas.microsoft.com/office/drawing/2014/main" val="3219687762"/>
                    </a:ext>
                  </a:extLst>
                </a:gridCol>
                <a:gridCol w="1309822">
                  <a:extLst>
                    <a:ext uri="{9D8B030D-6E8A-4147-A177-3AD203B41FA5}">
                      <a16:colId xmlns:a16="http://schemas.microsoft.com/office/drawing/2014/main" val="1353857491"/>
                    </a:ext>
                  </a:extLst>
                </a:gridCol>
                <a:gridCol w="1329227">
                  <a:extLst>
                    <a:ext uri="{9D8B030D-6E8A-4147-A177-3AD203B41FA5}">
                      <a16:colId xmlns:a16="http://schemas.microsoft.com/office/drawing/2014/main" val="347291800"/>
                    </a:ext>
                  </a:extLst>
                </a:gridCol>
              </a:tblGrid>
              <a:tr h="637234">
                <a:tc>
                  <a:txBody>
                    <a:bodyPr/>
                    <a:lstStyle/>
                    <a:p>
                      <a:endParaRPr lang="nl-NL" sz="1100"/>
                    </a:p>
                  </a:txBody>
                  <a:tcPr/>
                </a:tc>
                <a:tc>
                  <a:txBody>
                    <a:bodyPr/>
                    <a:lstStyle/>
                    <a:p>
                      <a:r>
                        <a:rPr lang="nl-NL" sz="1100"/>
                        <a:t>Hoogcomplex: contract</a:t>
                      </a:r>
                    </a:p>
                  </a:txBody>
                  <a:tcPr/>
                </a:tc>
                <a:tc>
                  <a:txBody>
                    <a:bodyPr/>
                    <a:lstStyle/>
                    <a:p>
                      <a:r>
                        <a:rPr lang="nl-NL" sz="1100"/>
                        <a:t>Hoogcomplex: inhoud</a:t>
                      </a:r>
                    </a:p>
                  </a:txBody>
                  <a:tcPr/>
                </a:tc>
                <a:tc>
                  <a:txBody>
                    <a:bodyPr/>
                    <a:lstStyle/>
                    <a:p>
                      <a:r>
                        <a:rPr lang="nl-NL" sz="1100"/>
                        <a:t>Reviewgesprek: formeel</a:t>
                      </a:r>
                    </a:p>
                  </a:txBody>
                  <a:tcPr/>
                </a:tc>
                <a:tc>
                  <a:txBody>
                    <a:bodyPr/>
                    <a:lstStyle/>
                    <a:p>
                      <a:r>
                        <a:rPr lang="nl-NL" sz="1100"/>
                        <a:t>Reviewgesprek: inhoud</a:t>
                      </a:r>
                    </a:p>
                  </a:txBody>
                  <a:tcPr/>
                </a:tc>
                <a:extLst>
                  <a:ext uri="{0D108BD9-81ED-4DB2-BD59-A6C34878D82A}">
                    <a16:rowId xmlns:a16="http://schemas.microsoft.com/office/drawing/2014/main" val="971839320"/>
                  </a:ext>
                </a:extLst>
              </a:tr>
              <a:tr h="242821">
                <a:tc>
                  <a:txBody>
                    <a:bodyPr/>
                    <a:lstStyle/>
                    <a:p>
                      <a:r>
                        <a:rPr lang="nl-NL" sz="1100"/>
                        <a:t>Inkoop/contractman</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extLst>
                  <a:ext uri="{0D108BD9-81ED-4DB2-BD59-A6C34878D82A}">
                    <a16:rowId xmlns:a16="http://schemas.microsoft.com/office/drawing/2014/main" val="1505069096"/>
                  </a:ext>
                </a:extLst>
              </a:tr>
              <a:tr h="242821">
                <a:tc>
                  <a:txBody>
                    <a:bodyPr/>
                    <a:lstStyle/>
                    <a:p>
                      <a:r>
                        <a:rPr lang="nl-NL" sz="1100"/>
                        <a:t>Manager ZI2T</a:t>
                      </a:r>
                    </a:p>
                  </a:txBody>
                  <a:tcPr/>
                </a:tc>
                <a:tc>
                  <a:txBody>
                    <a:bodyPr/>
                    <a:lstStyle/>
                    <a:p>
                      <a:endParaRPr lang="nl-NL" sz="1100">
                        <a:solidFill>
                          <a:srgbClr val="00B050"/>
                        </a:solidFill>
                      </a:endParaRPr>
                    </a:p>
                  </a:txBody>
                  <a:tcPr/>
                </a:tc>
                <a:tc>
                  <a:txBody>
                    <a:bodyPr/>
                    <a:lstStyle/>
                    <a:p>
                      <a:endParaRPr lang="nl-NL" sz="1100">
                        <a:solidFill>
                          <a:srgbClr val="00B050"/>
                        </a:solidFill>
                        <a:highlight>
                          <a:srgbClr val="FFFF00"/>
                        </a:highlight>
                      </a:endParaRPr>
                    </a:p>
                  </a:txBody>
                  <a:tcPr/>
                </a:tc>
                <a:tc>
                  <a:txBody>
                    <a:bodyPr/>
                    <a:lstStyle/>
                    <a:p>
                      <a:r>
                        <a:rPr lang="nl-NL" sz="1100">
                          <a:solidFill>
                            <a:srgbClr val="00B050"/>
                          </a:solidFill>
                        </a:rPr>
                        <a:t>v</a:t>
                      </a:r>
                    </a:p>
                  </a:txBody>
                  <a:tcPr/>
                </a:tc>
                <a:tc>
                  <a:txBody>
                    <a:bodyPr/>
                    <a:lstStyle/>
                    <a:p>
                      <a:r>
                        <a:rPr lang="nl-NL" sz="1100" dirty="0">
                          <a:solidFill>
                            <a:srgbClr val="00B050"/>
                          </a:solidFill>
                        </a:rPr>
                        <a:t>v</a:t>
                      </a:r>
                    </a:p>
                  </a:txBody>
                  <a:tcPr/>
                </a:tc>
                <a:extLst>
                  <a:ext uri="{0D108BD9-81ED-4DB2-BD59-A6C34878D82A}">
                    <a16:rowId xmlns:a16="http://schemas.microsoft.com/office/drawing/2014/main" val="3823090803"/>
                  </a:ext>
                </a:extLst>
              </a:tr>
              <a:tr h="278059">
                <a:tc>
                  <a:txBody>
                    <a:bodyPr/>
                    <a:lstStyle/>
                    <a:p>
                      <a:r>
                        <a:rPr lang="nl-NL" sz="1100"/>
                        <a:t>Beleid Zi2T</a:t>
                      </a:r>
                    </a:p>
                  </a:txBody>
                  <a:tcPr/>
                </a:tc>
                <a:tc>
                  <a:txBody>
                    <a:bodyPr/>
                    <a:lstStyle/>
                    <a:p>
                      <a:r>
                        <a:rPr lang="nl-NL" sz="1100">
                          <a:solidFill>
                            <a:srgbClr val="00B050"/>
                          </a:solidFill>
                        </a:rPr>
                        <a:t>v </a:t>
                      </a:r>
                      <a:endParaRPr lang="nl-NL" sz="1100">
                        <a:solidFill>
                          <a:srgbClr val="00B050"/>
                        </a:solidFill>
                        <a:highlight>
                          <a:srgbClr val="FFFF00"/>
                        </a:highlight>
                      </a:endParaRP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extLst>
                  <a:ext uri="{0D108BD9-81ED-4DB2-BD59-A6C34878D82A}">
                    <a16:rowId xmlns:a16="http://schemas.microsoft.com/office/drawing/2014/main" val="218080442"/>
                  </a:ext>
                </a:extLst>
              </a:tr>
              <a:tr h="242821">
                <a:tc>
                  <a:txBody>
                    <a:bodyPr/>
                    <a:lstStyle/>
                    <a:p>
                      <a:r>
                        <a:rPr lang="nl-NL" sz="1100"/>
                        <a:t>Beleid regio</a:t>
                      </a:r>
                    </a:p>
                  </a:txBody>
                  <a:tcPr/>
                </a:tc>
                <a:tc>
                  <a:txBody>
                    <a:bodyPr/>
                    <a:lstStyle/>
                    <a:p>
                      <a:r>
                        <a:rPr lang="nl-NL" sz="1100">
                          <a:solidFill>
                            <a:srgbClr val="00B050"/>
                          </a:solidFill>
                        </a:rPr>
                        <a:t>v </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extLst>
                  <a:ext uri="{0D108BD9-81ED-4DB2-BD59-A6C34878D82A}">
                    <a16:rowId xmlns:a16="http://schemas.microsoft.com/office/drawing/2014/main" val="1933885144"/>
                  </a:ext>
                </a:extLst>
              </a:tr>
              <a:tr h="242821">
                <a:tc>
                  <a:txBody>
                    <a:bodyPr/>
                    <a:lstStyle/>
                    <a:p>
                      <a:r>
                        <a:rPr lang="nl-NL" sz="1100"/>
                        <a:t>Expertise mbt data</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extLst>
                  <a:ext uri="{0D108BD9-81ED-4DB2-BD59-A6C34878D82A}">
                    <a16:rowId xmlns:a16="http://schemas.microsoft.com/office/drawing/2014/main" val="4235857074"/>
                  </a:ext>
                </a:extLst>
              </a:tr>
              <a:tr h="242821">
                <a:tc>
                  <a:txBody>
                    <a:bodyPr/>
                    <a:lstStyle/>
                    <a:p>
                      <a:r>
                        <a:rPr lang="nl-NL" sz="1100"/>
                        <a:t>LAT-ter</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tc>
                  <a:txBody>
                    <a:bodyPr/>
                    <a:lstStyle/>
                    <a:p>
                      <a:r>
                        <a:rPr lang="nl-NL" sz="1100">
                          <a:solidFill>
                            <a:srgbClr val="00B050"/>
                          </a:solidFill>
                        </a:rPr>
                        <a:t>v</a:t>
                      </a:r>
                    </a:p>
                  </a:txBody>
                  <a:tcPr/>
                </a:tc>
                <a:extLst>
                  <a:ext uri="{0D108BD9-81ED-4DB2-BD59-A6C34878D82A}">
                    <a16:rowId xmlns:a16="http://schemas.microsoft.com/office/drawing/2014/main" val="3298166217"/>
                  </a:ext>
                </a:extLst>
              </a:tr>
              <a:tr h="356566">
                <a:tc>
                  <a:txBody>
                    <a:bodyPr/>
                    <a:lstStyle/>
                    <a:p>
                      <a:r>
                        <a:rPr lang="nl-NL" sz="1100" err="1"/>
                        <a:t>JP’er</a:t>
                      </a:r>
                      <a:endParaRPr lang="nl-NL" sz="1100"/>
                    </a:p>
                  </a:txBody>
                  <a:tcPr/>
                </a:tc>
                <a:tc>
                  <a:txBody>
                    <a:bodyPr/>
                    <a:lstStyle/>
                    <a:p>
                      <a:endParaRPr lang="nl-NL" sz="1100">
                        <a:solidFill>
                          <a:srgbClr val="00B050"/>
                        </a:solidFill>
                      </a:endParaRPr>
                    </a:p>
                  </a:txBody>
                  <a:tcPr/>
                </a:tc>
                <a:tc>
                  <a:txBody>
                    <a:bodyPr/>
                    <a:lstStyle/>
                    <a:p>
                      <a:endParaRPr lang="nl-NL" sz="1100">
                        <a:solidFill>
                          <a:srgbClr val="00B050"/>
                        </a:solidFill>
                      </a:endParaRPr>
                    </a:p>
                  </a:txBody>
                  <a:tcPr/>
                </a:tc>
                <a:tc>
                  <a:txBody>
                    <a:bodyPr/>
                    <a:lstStyle/>
                    <a:p>
                      <a:endParaRPr lang="nl-NL" sz="1100">
                        <a:solidFill>
                          <a:srgbClr val="00B050"/>
                        </a:solidFill>
                      </a:endParaRPr>
                    </a:p>
                  </a:txBody>
                  <a:tcPr/>
                </a:tc>
                <a:tc>
                  <a:txBody>
                    <a:bodyPr/>
                    <a:lstStyle/>
                    <a:p>
                      <a:endParaRPr lang="nl-NL" sz="1100">
                        <a:solidFill>
                          <a:srgbClr val="00B050"/>
                        </a:solidFill>
                      </a:endParaRPr>
                    </a:p>
                  </a:txBody>
                  <a:tcPr/>
                </a:tc>
                <a:extLst>
                  <a:ext uri="{0D108BD9-81ED-4DB2-BD59-A6C34878D82A}">
                    <a16:rowId xmlns:a16="http://schemas.microsoft.com/office/drawing/2014/main" val="2705333725"/>
                  </a:ext>
                </a:extLst>
              </a:tr>
              <a:tr h="399940">
                <a:tc>
                  <a:txBody>
                    <a:bodyPr/>
                    <a:lstStyle/>
                    <a:p>
                      <a:r>
                        <a:rPr lang="nl-NL" sz="1100"/>
                        <a:t>Manager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nl-NL" sz="1100" dirty="0">
                        <a:solidFill>
                          <a:srgbClr val="00B050"/>
                        </a:solidFill>
                      </a:endParaRPr>
                    </a:p>
                    <a:p>
                      <a:endParaRPr lang="nl-NL" sz="1100" dirty="0">
                        <a:solidFill>
                          <a:srgbClr val="FF0000"/>
                        </a:solidFill>
                      </a:endParaRPr>
                    </a:p>
                  </a:txBody>
                  <a:tcPr/>
                </a:tc>
                <a:tc>
                  <a:txBody>
                    <a:bodyPr/>
                    <a:lstStyle/>
                    <a:p>
                      <a:endParaRPr lang="nl-NL" sz="1100">
                        <a:solidFill>
                          <a:srgbClr val="00B050"/>
                        </a:solidFill>
                      </a:endParaRPr>
                    </a:p>
                  </a:txBody>
                  <a:tcPr/>
                </a:tc>
                <a:tc>
                  <a:txBody>
                    <a:bodyPr/>
                    <a:lstStyle/>
                    <a:p>
                      <a:endParaRPr lang="nl-NL" sz="1100" dirty="0">
                        <a:solidFill>
                          <a:srgbClr val="00B050"/>
                        </a:solidFill>
                      </a:endParaRPr>
                    </a:p>
                  </a:txBody>
                  <a:tcPr/>
                </a:tc>
                <a:tc>
                  <a:txBody>
                    <a:bodyPr/>
                    <a:lstStyle/>
                    <a:p>
                      <a:r>
                        <a:rPr lang="nl-NL" sz="1100" dirty="0">
                          <a:solidFill>
                            <a:srgbClr val="00B050"/>
                          </a:solidFill>
                        </a:rPr>
                        <a:t>Optioneel</a:t>
                      </a:r>
                    </a:p>
                  </a:txBody>
                  <a:tcPr/>
                </a:tc>
                <a:extLst>
                  <a:ext uri="{0D108BD9-81ED-4DB2-BD59-A6C34878D82A}">
                    <a16:rowId xmlns:a16="http://schemas.microsoft.com/office/drawing/2014/main" val="3636917102"/>
                  </a:ext>
                </a:extLst>
              </a:tr>
              <a:tr h="242821">
                <a:tc>
                  <a:txBody>
                    <a:bodyPr/>
                    <a:lstStyle/>
                    <a:p>
                      <a:r>
                        <a:rPr lang="nl-NL" sz="1100"/>
                        <a:t>Financieel adviseur</a:t>
                      </a:r>
                    </a:p>
                  </a:txBody>
                  <a:tcPr/>
                </a:tc>
                <a:tc>
                  <a:txBody>
                    <a:bodyPr/>
                    <a:lstStyle/>
                    <a:p>
                      <a:r>
                        <a:rPr lang="nl-NL" sz="1100">
                          <a:solidFill>
                            <a:srgbClr val="00B050"/>
                          </a:solidFill>
                        </a:rPr>
                        <a:t>Optioneel</a:t>
                      </a:r>
                    </a:p>
                  </a:txBody>
                  <a:tcPr/>
                </a:tc>
                <a:tc>
                  <a:txBody>
                    <a:bodyPr/>
                    <a:lstStyle/>
                    <a:p>
                      <a:endParaRPr lang="nl-NL" sz="1100">
                        <a:solidFill>
                          <a:srgbClr val="00B050"/>
                        </a:solidFill>
                      </a:endParaRPr>
                    </a:p>
                  </a:txBody>
                  <a:tcPr/>
                </a:tc>
                <a:tc>
                  <a:txBody>
                    <a:bodyPr/>
                    <a:lstStyle/>
                    <a:p>
                      <a:r>
                        <a:rPr lang="nl-NL" sz="1100">
                          <a:solidFill>
                            <a:srgbClr val="00B050"/>
                          </a:solidFill>
                        </a:rPr>
                        <a:t>Optioneel</a:t>
                      </a:r>
                    </a:p>
                  </a:txBody>
                  <a:tcPr/>
                </a:tc>
                <a:tc>
                  <a:txBody>
                    <a:bodyPr/>
                    <a:lstStyle/>
                    <a:p>
                      <a:endParaRPr lang="nl-NL" sz="1100">
                        <a:solidFill>
                          <a:srgbClr val="00B050"/>
                        </a:solidFill>
                      </a:endParaRPr>
                    </a:p>
                  </a:txBody>
                  <a:tcPr/>
                </a:tc>
                <a:extLst>
                  <a:ext uri="{0D108BD9-81ED-4DB2-BD59-A6C34878D82A}">
                    <a16:rowId xmlns:a16="http://schemas.microsoft.com/office/drawing/2014/main" val="3548818093"/>
                  </a:ext>
                </a:extLst>
              </a:tr>
              <a:tr h="242821">
                <a:tc>
                  <a:txBody>
                    <a:bodyPr/>
                    <a:lstStyle/>
                    <a:p>
                      <a:r>
                        <a:rPr lang="nl-NL" sz="1100"/>
                        <a:t>Wethouder</a:t>
                      </a:r>
                    </a:p>
                  </a:txBody>
                  <a:tcPr/>
                </a:tc>
                <a:tc>
                  <a:txBody>
                    <a:bodyPr/>
                    <a:lstStyle/>
                    <a:p>
                      <a:endParaRPr lang="nl-NL" sz="1100">
                        <a:solidFill>
                          <a:srgbClr val="FF0000"/>
                        </a:solidFill>
                      </a:endParaRPr>
                    </a:p>
                  </a:txBody>
                  <a:tcPr/>
                </a:tc>
                <a:tc>
                  <a:txBody>
                    <a:bodyPr/>
                    <a:lstStyle/>
                    <a:p>
                      <a:endParaRPr lang="nl-NL" sz="1100">
                        <a:solidFill>
                          <a:srgbClr val="FF0000"/>
                        </a:solidFill>
                      </a:endParaRPr>
                    </a:p>
                  </a:txBody>
                  <a:tcPr/>
                </a:tc>
                <a:tc>
                  <a:txBody>
                    <a:bodyPr/>
                    <a:lstStyle/>
                    <a:p>
                      <a:endParaRPr lang="nl-NL" sz="1100">
                        <a:solidFill>
                          <a:srgbClr val="FF0000"/>
                        </a:solidFill>
                      </a:endParaRPr>
                    </a:p>
                  </a:txBody>
                  <a:tcPr/>
                </a:tc>
                <a:tc>
                  <a:txBody>
                    <a:bodyPr/>
                    <a:lstStyle/>
                    <a:p>
                      <a:endParaRPr lang="nl-NL" sz="1100" dirty="0">
                        <a:solidFill>
                          <a:srgbClr val="FF0000"/>
                        </a:solidFill>
                      </a:endParaRPr>
                    </a:p>
                  </a:txBody>
                  <a:tcPr/>
                </a:tc>
                <a:extLst>
                  <a:ext uri="{0D108BD9-81ED-4DB2-BD59-A6C34878D82A}">
                    <a16:rowId xmlns:a16="http://schemas.microsoft.com/office/drawing/2014/main" val="1023100235"/>
                  </a:ext>
                </a:extLst>
              </a:tr>
            </a:tbl>
          </a:graphicData>
        </a:graphic>
      </p:graphicFrame>
    </p:spTree>
    <p:extLst>
      <p:ext uri="{BB962C8B-B14F-4D97-AF65-F5344CB8AC3E}">
        <p14:creationId xmlns:p14="http://schemas.microsoft.com/office/powerpoint/2010/main" val="393310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lstStyle/>
          <a:p>
            <a:r>
              <a:rPr lang="nl-NL" b="1"/>
              <a:t>Frequentie: </a:t>
            </a:r>
            <a:br>
              <a:rPr lang="nl-NL" b="1"/>
            </a:br>
            <a:r>
              <a:rPr lang="nl-NL" sz="1800" b="1"/>
              <a:t>hoe vaak gaan we met elkaar in gesprek?</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1479479"/>
            <a:ext cx="7886700" cy="4315146"/>
          </a:xfrm>
        </p:spPr>
        <p:txBody>
          <a:bodyPr>
            <a:noAutofit/>
          </a:bodyPr>
          <a:lstStyle/>
          <a:p>
            <a:pPr marL="0" indent="0">
              <a:lnSpc>
                <a:spcPts val="1350"/>
              </a:lnSpc>
              <a:buNone/>
              <a:tabLst>
                <a:tab pos="180340" algn="l"/>
                <a:tab pos="540385" algn="l"/>
                <a:tab pos="900430" algn="l"/>
                <a:tab pos="1260475" algn="l"/>
                <a:tab pos="1620520" algn="l"/>
              </a:tabLst>
            </a:pPr>
            <a:r>
              <a:rPr lang="nl-NL" sz="1800" u="sng" dirty="0">
                <a:solidFill>
                  <a:srgbClr val="000000"/>
                </a:solidFill>
                <a:ea typeface="Calibri" panose="020F0502020204030204" pitchFamily="34" charset="0"/>
                <a:cs typeface="Times New Roman (Hoofdtekst CS)"/>
              </a:rPr>
              <a:t>1 op 1 gesprekken:</a:t>
            </a:r>
          </a:p>
          <a:p>
            <a:pPr>
              <a:lnSpc>
                <a:spcPts val="1350"/>
              </a:lnSpc>
              <a:tabLst>
                <a:tab pos="180340" algn="l"/>
                <a:tab pos="540385" algn="l"/>
                <a:tab pos="900430" algn="l"/>
                <a:tab pos="1260475" algn="l"/>
                <a:tab pos="1620520" algn="l"/>
              </a:tabLst>
            </a:pPr>
            <a:r>
              <a:rPr lang="nl-NL" sz="1800" dirty="0">
                <a:solidFill>
                  <a:srgbClr val="000000"/>
                </a:solidFill>
                <a:effectLst/>
                <a:latin typeface="Arial" panose="020B0604020202020204" pitchFamily="34" charset="0"/>
                <a:ea typeface="Calibri" panose="020F0502020204030204" pitchFamily="34" charset="0"/>
                <a:cs typeface="Times New Roman (Hoofdtekst CS)"/>
              </a:rPr>
              <a:t>2x per jaar </a:t>
            </a:r>
            <a:r>
              <a:rPr lang="nl-NL" sz="1800" dirty="0">
                <a:solidFill>
                  <a:srgbClr val="000000"/>
                </a:solidFill>
                <a:ea typeface="Calibri" panose="020F0502020204030204" pitchFamily="34" charset="0"/>
                <a:cs typeface="Times New Roman (Hoofdtekst CS)"/>
              </a:rPr>
              <a:t>een gesprek met</a:t>
            </a:r>
            <a:r>
              <a:rPr lang="nl-NL" sz="1800" dirty="0">
                <a:solidFill>
                  <a:srgbClr val="000000"/>
                </a:solidFill>
                <a:effectLst/>
                <a:latin typeface="Arial" panose="020B0604020202020204" pitchFamily="34" charset="0"/>
                <a:ea typeface="Calibri" panose="020F0502020204030204" pitchFamily="34" charset="0"/>
                <a:cs typeface="Times New Roman (Hoofdtekst CS)"/>
              </a:rPr>
              <a:t> de </a:t>
            </a:r>
            <a:r>
              <a:rPr lang="nl-NL" sz="1800" u="sng" dirty="0">
                <a:solidFill>
                  <a:srgbClr val="000000"/>
                </a:solidFill>
                <a:effectLst/>
                <a:latin typeface="Arial" panose="020B0604020202020204" pitchFamily="34" charset="0"/>
                <a:ea typeface="Calibri" panose="020F0502020204030204" pitchFamily="34" charset="0"/>
                <a:cs typeface="Times New Roman (Hoofdtekst CS)"/>
              </a:rPr>
              <a:t>hoogcomplex</a:t>
            </a:r>
            <a:r>
              <a:rPr lang="nl-NL" sz="1800" dirty="0">
                <a:solidFill>
                  <a:srgbClr val="000000"/>
                </a:solidFill>
                <a:effectLst/>
                <a:latin typeface="Arial" panose="020B0604020202020204" pitchFamily="34" charset="0"/>
                <a:ea typeface="Calibri" panose="020F0502020204030204" pitchFamily="34" charset="0"/>
                <a:cs typeface="Times New Roman (Hoofdtekst CS)"/>
              </a:rPr>
              <a:t> zorgcombinaties:</a:t>
            </a:r>
          </a:p>
          <a:p>
            <a:pPr lvl="1">
              <a:lnSpc>
                <a:spcPts val="1350"/>
              </a:lnSpc>
              <a:tabLst>
                <a:tab pos="180340" algn="l"/>
                <a:tab pos="540385" algn="l"/>
                <a:tab pos="900430" algn="l"/>
                <a:tab pos="1260475" algn="l"/>
                <a:tab pos="1620520" algn="l"/>
              </a:tabLst>
            </a:pPr>
            <a:r>
              <a:rPr lang="nl-NL" sz="1800" dirty="0">
                <a:solidFill>
                  <a:srgbClr val="000000"/>
                </a:solidFill>
                <a:ea typeface="Calibri" panose="020F0502020204030204" pitchFamily="34" charset="0"/>
                <a:cs typeface="Times New Roman (Hoofdtekst CS)"/>
              </a:rPr>
              <a:t>1x over de organisatie, financiële status en rechtmatigheid</a:t>
            </a:r>
          </a:p>
          <a:p>
            <a:pPr lvl="1">
              <a:lnSpc>
                <a:spcPts val="1350"/>
              </a:lnSpc>
              <a:tabLst>
                <a:tab pos="180340" algn="l"/>
                <a:tab pos="540385" algn="l"/>
                <a:tab pos="900430" algn="l"/>
                <a:tab pos="1260475" algn="l"/>
                <a:tab pos="1620520" algn="l"/>
              </a:tabLst>
            </a:pPr>
            <a:r>
              <a:rPr lang="nl-NL" sz="1800" dirty="0">
                <a:solidFill>
                  <a:srgbClr val="000000"/>
                </a:solidFill>
                <a:effectLst/>
                <a:latin typeface="Arial" panose="020B0604020202020204" pitchFamily="34" charset="0"/>
                <a:ea typeface="Calibri" panose="020F0502020204030204" pitchFamily="34" charset="0"/>
                <a:cs typeface="Times New Roman (Hoofdtekst CS)"/>
              </a:rPr>
              <a:t>1x over de inhoud</a:t>
            </a:r>
          </a:p>
          <a:p>
            <a:pPr>
              <a:lnSpc>
                <a:spcPts val="1350"/>
              </a:lnSpc>
              <a:tabLst>
                <a:tab pos="180340" algn="l"/>
                <a:tab pos="540385" algn="l"/>
                <a:tab pos="900430" algn="l"/>
                <a:tab pos="1260475" algn="l"/>
                <a:tab pos="1620520" algn="l"/>
              </a:tabLst>
            </a:pPr>
            <a:r>
              <a:rPr lang="nl-NL" sz="1800" dirty="0">
                <a:solidFill>
                  <a:srgbClr val="000000"/>
                </a:solidFill>
                <a:effectLst/>
                <a:latin typeface="Arial" panose="020B0604020202020204" pitchFamily="34" charset="0"/>
                <a:ea typeface="Calibri" panose="020F0502020204030204" pitchFamily="34" charset="0"/>
                <a:cs typeface="Times New Roman (Hoofdtekst CS)"/>
              </a:rPr>
              <a:t>2x per jaar worden de </a:t>
            </a:r>
            <a:r>
              <a:rPr lang="nl-NL" sz="1800" u="sng" dirty="0">
                <a:solidFill>
                  <a:srgbClr val="000000"/>
                </a:solidFill>
                <a:effectLst/>
                <a:latin typeface="Arial" panose="020B0604020202020204" pitchFamily="34" charset="0"/>
                <a:ea typeface="Calibri" panose="020F0502020204030204" pitchFamily="34" charset="0"/>
                <a:cs typeface="Times New Roman (Hoofdtekst CS)"/>
              </a:rPr>
              <a:t>reviewgesprekken</a:t>
            </a:r>
            <a:r>
              <a:rPr lang="nl-NL" sz="1800" dirty="0">
                <a:solidFill>
                  <a:srgbClr val="000000"/>
                </a:solidFill>
                <a:effectLst/>
                <a:latin typeface="Arial" panose="020B0604020202020204" pitchFamily="34" charset="0"/>
                <a:ea typeface="Calibri" panose="020F0502020204030204" pitchFamily="34" charset="0"/>
                <a:cs typeface="Times New Roman (Hoofdtekst CS)"/>
              </a:rPr>
              <a:t> met gemeenten gevoerd:</a:t>
            </a:r>
          </a:p>
          <a:p>
            <a:pPr lvl="1">
              <a:lnSpc>
                <a:spcPts val="1350"/>
              </a:lnSpc>
              <a:tabLst>
                <a:tab pos="180340" algn="l"/>
                <a:tab pos="540385" algn="l"/>
                <a:tab pos="900430" algn="l"/>
                <a:tab pos="1260475" algn="l"/>
                <a:tab pos="1620520" algn="l"/>
              </a:tabLst>
            </a:pPr>
            <a:r>
              <a:rPr lang="nl-NL" sz="1800" dirty="0">
                <a:solidFill>
                  <a:srgbClr val="000000"/>
                </a:solidFill>
                <a:ea typeface="Calibri" panose="020F0502020204030204" pitchFamily="34" charset="0"/>
                <a:cs typeface="Times New Roman (Hoofdtekst CS)"/>
              </a:rPr>
              <a:t>1x over de organisatie, het stelsel/uniformiteit, stand van zaken hulpverlening in de gemeente</a:t>
            </a:r>
          </a:p>
          <a:p>
            <a:pPr lvl="1">
              <a:lnSpc>
                <a:spcPts val="1350"/>
              </a:lnSpc>
              <a:tabLst>
                <a:tab pos="180340" algn="l"/>
                <a:tab pos="540385" algn="l"/>
                <a:tab pos="900430" algn="l"/>
                <a:tab pos="1260475" algn="l"/>
                <a:tab pos="1620520" algn="l"/>
              </a:tabLst>
            </a:pPr>
            <a:r>
              <a:rPr lang="nl-NL" sz="1800" dirty="0">
                <a:solidFill>
                  <a:srgbClr val="000000"/>
                </a:solidFill>
                <a:effectLst/>
                <a:latin typeface="Arial" panose="020B0604020202020204" pitchFamily="34" charset="0"/>
                <a:ea typeface="Calibri" panose="020F0502020204030204" pitchFamily="34" charset="0"/>
                <a:cs typeface="Times New Roman (Hoofdtekst CS)"/>
              </a:rPr>
              <a:t>1x over de inhoud</a:t>
            </a:r>
          </a:p>
          <a:p>
            <a:pPr marL="0" indent="0">
              <a:lnSpc>
                <a:spcPts val="1350"/>
              </a:lnSpc>
              <a:buNone/>
              <a:tabLst>
                <a:tab pos="180340" algn="l"/>
                <a:tab pos="540385" algn="l"/>
                <a:tab pos="900430" algn="l"/>
                <a:tab pos="1260475" algn="l"/>
                <a:tab pos="1620520" algn="l"/>
              </a:tabLst>
            </a:pPr>
            <a:endParaRPr lang="nl-NL" sz="1800" dirty="0">
              <a:solidFill>
                <a:srgbClr val="000000"/>
              </a:solidFill>
              <a:ea typeface="Calibri" panose="020F0502020204030204" pitchFamily="34" charset="0"/>
              <a:cs typeface="Times New Roman (Hoofdtekst CS)"/>
            </a:endParaRPr>
          </a:p>
          <a:p>
            <a:pPr marL="0" indent="0">
              <a:lnSpc>
                <a:spcPts val="1350"/>
              </a:lnSpc>
              <a:buNone/>
              <a:tabLst>
                <a:tab pos="180340" algn="l"/>
                <a:tab pos="540385" algn="l"/>
                <a:tab pos="900430" algn="l"/>
                <a:tab pos="1260475" algn="l"/>
                <a:tab pos="1620520" algn="l"/>
              </a:tabLst>
            </a:pPr>
            <a:endParaRPr lang="nl-NL" sz="1800" dirty="0">
              <a:solidFill>
                <a:srgbClr val="000000"/>
              </a:solidFill>
              <a:ea typeface="Calibri" panose="020F0502020204030204" pitchFamily="34" charset="0"/>
              <a:cs typeface="Times New Roman (Hoofdtekst CS)"/>
            </a:endParaRPr>
          </a:p>
          <a:p>
            <a:pPr marL="0" indent="0">
              <a:lnSpc>
                <a:spcPts val="1350"/>
              </a:lnSpc>
              <a:buNone/>
              <a:tabLst>
                <a:tab pos="180340" algn="l"/>
                <a:tab pos="540385" algn="l"/>
                <a:tab pos="900430" algn="l"/>
                <a:tab pos="1260475" algn="l"/>
                <a:tab pos="1620520" algn="l"/>
              </a:tabLst>
            </a:pPr>
            <a:r>
              <a:rPr lang="nl-NL" sz="1800" u="sng" dirty="0">
                <a:solidFill>
                  <a:srgbClr val="000000"/>
                </a:solidFill>
                <a:ea typeface="Calibri" panose="020F0502020204030204" pitchFamily="34" charset="0"/>
                <a:cs typeface="Times New Roman (Hoofdtekst CS)"/>
              </a:rPr>
              <a:t>Plenair:</a:t>
            </a:r>
          </a:p>
          <a:p>
            <a:pPr>
              <a:lnSpc>
                <a:spcPts val="1350"/>
              </a:lnSpc>
              <a:tabLst>
                <a:tab pos="180340" algn="l"/>
                <a:tab pos="540385" algn="l"/>
                <a:tab pos="900430" algn="l"/>
                <a:tab pos="1260475" algn="l"/>
                <a:tab pos="1620520" algn="l"/>
              </a:tabLst>
            </a:pPr>
            <a:r>
              <a:rPr lang="nl-NL" sz="1800" dirty="0">
                <a:solidFill>
                  <a:srgbClr val="000000"/>
                </a:solidFill>
                <a:ea typeface="Calibri" panose="020F0502020204030204" pitchFamily="34" charset="0"/>
                <a:cs typeface="Times New Roman (Hoofdtekst CS)"/>
              </a:rPr>
              <a:t>grote bijeenkomst voor</a:t>
            </a:r>
            <a:r>
              <a:rPr lang="nl-NL" sz="1800" dirty="0">
                <a:solidFill>
                  <a:srgbClr val="000000"/>
                </a:solidFill>
                <a:effectLst/>
                <a:latin typeface="Arial" panose="020B0604020202020204" pitchFamily="34" charset="0"/>
                <a:ea typeface="Calibri" panose="020F0502020204030204" pitchFamily="34" charset="0"/>
                <a:cs typeface="Times New Roman (Hoofdtekst CS)"/>
              </a:rPr>
              <a:t> alle jeugdhulpaanbieders.</a:t>
            </a:r>
          </a:p>
          <a:p>
            <a:pPr>
              <a:lnSpc>
                <a:spcPts val="1350"/>
              </a:lnSpc>
              <a:tabLst>
                <a:tab pos="180340" algn="l"/>
                <a:tab pos="540385" algn="l"/>
                <a:tab pos="900430" algn="l"/>
                <a:tab pos="1260475" algn="l"/>
                <a:tab pos="1620520" algn="l"/>
              </a:tabLst>
            </a:pPr>
            <a:r>
              <a:rPr lang="nl-NL" sz="1800" dirty="0">
                <a:solidFill>
                  <a:srgbClr val="000000"/>
                </a:solidFill>
                <a:ea typeface="Calibri" panose="020F0502020204030204" pitchFamily="34" charset="0"/>
                <a:cs typeface="Times New Roman (Hoofdtekst CS)"/>
              </a:rPr>
              <a:t>o</a:t>
            </a:r>
            <a:r>
              <a:rPr lang="nl-NL" sz="1800" dirty="0">
                <a:solidFill>
                  <a:srgbClr val="000000"/>
                </a:solidFill>
                <a:effectLst/>
                <a:latin typeface="Arial" panose="020B0604020202020204" pitchFamily="34" charset="0"/>
                <a:ea typeface="Calibri" panose="020F0502020204030204" pitchFamily="34" charset="0"/>
                <a:cs typeface="Times New Roman (Hoofdtekst CS)"/>
              </a:rPr>
              <a:t>verlegtafels hoogcomplex gevoerd.</a:t>
            </a:r>
          </a:p>
          <a:p>
            <a:pPr>
              <a:lnSpc>
                <a:spcPts val="1350"/>
              </a:lnSpc>
              <a:tabLst>
                <a:tab pos="180340" algn="l"/>
                <a:tab pos="540385" algn="l"/>
                <a:tab pos="900430" algn="l"/>
                <a:tab pos="1260475" algn="l"/>
                <a:tab pos="1620520" algn="l"/>
              </a:tabLst>
            </a:pPr>
            <a:r>
              <a:rPr lang="nl-NL" sz="1800" dirty="0">
                <a:solidFill>
                  <a:srgbClr val="000000"/>
                </a:solidFill>
                <a:ea typeface="Calibri" panose="020F0502020204030204" pitchFamily="34" charset="0"/>
                <a:cs typeface="Times New Roman (Hoofdtekst CS)"/>
              </a:rPr>
              <a:t>Beleidstafel, LAT, LAT+</a:t>
            </a:r>
            <a:endParaRPr lang="nl-NL" sz="1800" dirty="0">
              <a:solidFill>
                <a:srgbClr val="000000"/>
              </a:solidFill>
              <a:effectLst/>
              <a:latin typeface="Arial" panose="020B0604020202020204" pitchFamily="34" charset="0"/>
              <a:ea typeface="Calibri" panose="020F0502020204030204" pitchFamily="34" charset="0"/>
              <a:cs typeface="Times New Roman (Hoofdtekst CS)"/>
            </a:endParaRPr>
          </a:p>
          <a:p>
            <a:pPr>
              <a:lnSpc>
                <a:spcPts val="1350"/>
              </a:lnSpc>
              <a:tabLst>
                <a:tab pos="180340" algn="l"/>
                <a:tab pos="540385" algn="l"/>
                <a:tab pos="900430" algn="l"/>
                <a:tab pos="1260475" algn="l"/>
                <a:tab pos="1620520" algn="l"/>
              </a:tabLst>
            </a:pPr>
            <a:endParaRPr lang="nl-NL" sz="1800" dirty="0">
              <a:solidFill>
                <a:srgbClr val="000000"/>
              </a:solidFill>
              <a:effectLst/>
              <a:latin typeface="Arial" panose="020B0604020202020204" pitchFamily="34" charset="0"/>
              <a:ea typeface="Calibri" panose="020F0502020204030204" pitchFamily="34" charset="0"/>
              <a:cs typeface="Times New Roman (Hoofdtekst CS)"/>
            </a:endParaRPr>
          </a:p>
          <a:p>
            <a:pPr marL="0" indent="0">
              <a:lnSpc>
                <a:spcPts val="1350"/>
              </a:lnSpc>
              <a:buNone/>
              <a:tabLst>
                <a:tab pos="180340" algn="l"/>
                <a:tab pos="540385" algn="l"/>
                <a:tab pos="900430" algn="l"/>
                <a:tab pos="1260475" algn="l"/>
                <a:tab pos="1620520" algn="l"/>
              </a:tabLst>
            </a:pPr>
            <a:endParaRPr lang="nl-NL" sz="1800" dirty="0">
              <a:solidFill>
                <a:srgbClr val="000000"/>
              </a:solidFill>
              <a:ea typeface="Calibri" panose="020F0502020204030204" pitchFamily="34" charset="0"/>
              <a:cs typeface="Times New Roman (Hoofdtekst CS)"/>
            </a:endParaRPr>
          </a:p>
        </p:txBody>
      </p:sp>
    </p:spTree>
    <p:extLst>
      <p:ext uri="{BB962C8B-B14F-4D97-AF65-F5344CB8AC3E}">
        <p14:creationId xmlns:p14="http://schemas.microsoft.com/office/powerpoint/2010/main" val="310212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lstStyle/>
          <a:p>
            <a:r>
              <a:rPr lang="nl-NL" b="1"/>
              <a:t>Cijfers: </a:t>
            </a:r>
            <a:br>
              <a:rPr lang="nl-NL" b="1"/>
            </a:br>
            <a:r>
              <a:rPr lang="nl-NL" sz="1800" b="1"/>
              <a:t>hoe maken we gebruik van cijfers?</a:t>
            </a:r>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2226469"/>
            <a:ext cx="7886700" cy="3109913"/>
          </a:xfrm>
        </p:spPr>
        <p:txBody>
          <a:bodyPr>
            <a:noAutofit/>
          </a:bodyPr>
          <a:lstStyle/>
          <a:p>
            <a:pPr lvl="1"/>
            <a:endParaRPr lang="nl-NL" sz="1650"/>
          </a:p>
          <a:p>
            <a:pPr lvl="1"/>
            <a:endParaRPr lang="nl-NL" sz="1650"/>
          </a:p>
        </p:txBody>
      </p:sp>
      <p:sp>
        <p:nvSpPr>
          <p:cNvPr id="4" name="Tekstvak 3">
            <a:extLst>
              <a:ext uri="{FF2B5EF4-FFF2-40B4-BE49-F238E27FC236}">
                <a16:creationId xmlns:a16="http://schemas.microsoft.com/office/drawing/2014/main" id="{3E6307DD-392C-A241-AE75-DC48351B1A12}"/>
              </a:ext>
            </a:extLst>
          </p:cNvPr>
          <p:cNvSpPr txBox="1"/>
          <p:nvPr/>
        </p:nvSpPr>
        <p:spPr>
          <a:xfrm>
            <a:off x="628650" y="1869897"/>
            <a:ext cx="7724240" cy="3416320"/>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tx1"/>
                </a:solidFill>
              </a:rPr>
              <a:t>Datagedreven werken is een belangrijk uitgangspunt in de regio.</a:t>
            </a:r>
          </a:p>
          <a:p>
            <a:pPr marL="285750" indent="-285750">
              <a:buFont typeface="Arial" panose="020B0604020202020204" pitchFamily="34" charset="0"/>
              <a:buChar char="•"/>
            </a:pPr>
            <a:r>
              <a:rPr lang="nl-NL" dirty="0">
                <a:solidFill>
                  <a:schemeClr val="tx1"/>
                </a:solidFill>
              </a:rPr>
              <a:t>Mede aan de hand van data bepalen we gezamenlijk de agendapunten.</a:t>
            </a:r>
          </a:p>
          <a:p>
            <a:pPr marL="285750" indent="-285750">
              <a:buFont typeface="Arial" panose="020B0604020202020204" pitchFamily="34" charset="0"/>
              <a:buChar char="•"/>
            </a:pPr>
            <a:r>
              <a:rPr lang="nl-NL" dirty="0">
                <a:solidFill>
                  <a:schemeClr val="tx1"/>
                </a:solidFill>
              </a:rPr>
              <a:t>We gebruiken de data, die we als regio beschikbaar hebben, en de data, die gemeenten en aanbieders hebben. </a:t>
            </a:r>
          </a:p>
          <a:p>
            <a:pPr marL="285750" indent="-285750">
              <a:buFont typeface="Arial" panose="020B0604020202020204" pitchFamily="34" charset="0"/>
              <a:buChar char="•"/>
            </a:pPr>
            <a:r>
              <a:rPr lang="nl-NL" dirty="0">
                <a:solidFill>
                  <a:schemeClr val="tx1"/>
                </a:solidFill>
              </a:rPr>
              <a:t>Als voorbereiding maken we als regio een overzicht met de belangrijkste indicatoren. </a:t>
            </a:r>
          </a:p>
          <a:p>
            <a:pPr marL="285750" indent="-285750">
              <a:buFont typeface="Arial" panose="020B0604020202020204" pitchFamily="34" charset="0"/>
              <a:buChar char="•"/>
            </a:pPr>
            <a:r>
              <a:rPr lang="nl-NL" dirty="0">
                <a:solidFill>
                  <a:schemeClr val="tx1"/>
                </a:solidFill>
              </a:rPr>
              <a:t>De aanbieder of gemeente vult het overzicht aan met eigen relevante data.</a:t>
            </a:r>
            <a:endParaRPr lang="nl-NL" dirty="0">
              <a:solidFill>
                <a:schemeClr val="tx1"/>
              </a:solidFill>
              <a:highlight>
                <a:srgbClr val="FFFF00"/>
              </a:highlight>
            </a:endParaRPr>
          </a:p>
          <a:p>
            <a:pPr marL="285750" indent="-285750">
              <a:buFont typeface="Arial" panose="020B0604020202020204" pitchFamily="34" charset="0"/>
              <a:buChar char="•"/>
            </a:pPr>
            <a:r>
              <a:rPr lang="nl-NL" dirty="0">
                <a:solidFill>
                  <a:schemeClr val="tx1"/>
                </a:solidFill>
              </a:rPr>
              <a:t>Zowel de aanbieder (-s) als de regio analyseert dit overzicht en geeft aan welke onderdelen op de agenda moeten komen.</a:t>
            </a:r>
          </a:p>
          <a:p>
            <a:pPr marL="285750" indent="-285750">
              <a:buFont typeface="Arial" panose="020B0604020202020204" pitchFamily="34" charset="0"/>
              <a:buChar char="•"/>
            </a:pPr>
            <a:r>
              <a:rPr lang="nl-NL" dirty="0">
                <a:solidFill>
                  <a:schemeClr val="tx1"/>
                </a:solidFill>
              </a:rPr>
              <a:t>We maken een samenvatting van de data, die nader besproken gaan worden met elkaar tijdens het gesprek. </a:t>
            </a:r>
          </a:p>
        </p:txBody>
      </p:sp>
    </p:spTree>
    <p:extLst>
      <p:ext uri="{BB962C8B-B14F-4D97-AF65-F5344CB8AC3E}">
        <p14:creationId xmlns:p14="http://schemas.microsoft.com/office/powerpoint/2010/main" val="44168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749365"/>
          </a:xfrm>
        </p:spPr>
        <p:txBody>
          <a:bodyPr>
            <a:normAutofit fontScale="90000"/>
          </a:bodyPr>
          <a:lstStyle/>
          <a:p>
            <a:r>
              <a:rPr lang="nl-NL" b="1"/>
              <a:t>Gespreksvoering: </a:t>
            </a:r>
            <a:br>
              <a:rPr lang="nl-NL" b="1"/>
            </a:br>
            <a:r>
              <a:rPr lang="nl-NL" sz="1800" b="1"/>
              <a:t>hoe gaan we succesvol in gesprek?</a:t>
            </a:r>
            <a:br>
              <a:rPr lang="nl-NL" sz="1800" b="1"/>
            </a:br>
            <a:endParaRPr lang="nl-NL" sz="1800" b="1"/>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1114745"/>
            <a:ext cx="7886700" cy="4916185"/>
          </a:xfrm>
        </p:spPr>
        <p:txBody>
          <a:bodyPr>
            <a:noAutofit/>
          </a:bodyPr>
          <a:lstStyle/>
          <a:p>
            <a:pPr lvl="1"/>
            <a:endParaRPr lang="nl-NL" sz="1800" dirty="0"/>
          </a:p>
          <a:p>
            <a:pPr lvl="1"/>
            <a:r>
              <a:rPr lang="nl-NL" sz="1800" dirty="0"/>
              <a:t>Locatie:</a:t>
            </a:r>
          </a:p>
          <a:p>
            <a:pPr marL="342900" lvl="1" indent="0">
              <a:buNone/>
            </a:pPr>
            <a:r>
              <a:rPr lang="nl-NL" sz="1800" dirty="0"/>
              <a:t>	voorbereidende gesprekken zijn online</a:t>
            </a:r>
          </a:p>
          <a:p>
            <a:pPr marL="342900" lvl="1" indent="0">
              <a:buNone/>
            </a:pPr>
            <a:r>
              <a:rPr lang="nl-NL" sz="1800" dirty="0"/>
              <a:t>	account/reviewgesprekken vinden plaats in stadskantoor gemeente 	Roosendaal</a:t>
            </a:r>
          </a:p>
          <a:p>
            <a:pPr lvl="1"/>
            <a:endParaRPr lang="nl-NL" sz="1800" dirty="0"/>
          </a:p>
          <a:p>
            <a:pPr lvl="1"/>
            <a:endParaRPr lang="nl-NL" sz="1800" dirty="0"/>
          </a:p>
          <a:p>
            <a:pPr lvl="1"/>
            <a:r>
              <a:rPr lang="nl-NL" sz="1800" dirty="0"/>
              <a:t>Houding: we hebben een open houding, we zijn voorbereid en we zijn op tijd</a:t>
            </a:r>
          </a:p>
          <a:p>
            <a:pPr lvl="1"/>
            <a:endParaRPr lang="nl-NL" sz="1800" dirty="0"/>
          </a:p>
          <a:p>
            <a:pPr lvl="1"/>
            <a:endParaRPr lang="nl-NL" sz="1800" dirty="0"/>
          </a:p>
          <a:p>
            <a:pPr lvl="1"/>
            <a:r>
              <a:rPr lang="nl-NL" sz="1800" dirty="0"/>
              <a:t>Verslaglegging: zo beknopt als mogelijk, zo uitgebreid als noodzakelijk.</a:t>
            </a:r>
          </a:p>
          <a:p>
            <a:pPr marL="685800" lvl="2" indent="0">
              <a:buNone/>
            </a:pPr>
            <a:r>
              <a:rPr lang="nl-NL" sz="1800" dirty="0"/>
              <a:t>Verslaglegging gebeurt op eenduidige wijze (</a:t>
            </a:r>
            <a:r>
              <a:rPr lang="nl-NL" sz="1800" dirty="0" err="1"/>
              <a:t>mbv</a:t>
            </a:r>
            <a:r>
              <a:rPr lang="nl-NL" sz="1800" dirty="0"/>
              <a:t> een format). Naast datum, deelnemers en kort verslag per agendapunt worden de besluiten en actiepunten worden genoteerd. </a:t>
            </a:r>
          </a:p>
          <a:p>
            <a:pPr lvl="1"/>
            <a:endParaRPr lang="nl-NL" sz="1800" dirty="0"/>
          </a:p>
          <a:p>
            <a:pPr lvl="1"/>
            <a:endParaRPr lang="nl-NL" sz="1800" dirty="0"/>
          </a:p>
        </p:txBody>
      </p:sp>
    </p:spTree>
    <p:extLst>
      <p:ext uri="{BB962C8B-B14F-4D97-AF65-F5344CB8AC3E}">
        <p14:creationId xmlns:p14="http://schemas.microsoft.com/office/powerpoint/2010/main" val="412820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CCA4-37CD-E1C1-0576-C223C0922521}"/>
              </a:ext>
            </a:extLst>
          </p:cNvPr>
          <p:cNvSpPr>
            <a:spLocks noGrp="1"/>
          </p:cNvSpPr>
          <p:nvPr>
            <p:ph type="title"/>
          </p:nvPr>
        </p:nvSpPr>
        <p:spPr>
          <a:xfrm>
            <a:off x="540000" y="576001"/>
            <a:ext cx="8081606" cy="471963"/>
          </a:xfrm>
        </p:spPr>
        <p:txBody>
          <a:bodyPr/>
          <a:lstStyle/>
          <a:p>
            <a:r>
              <a:rPr lang="nl-NL" b="1"/>
              <a:t>Duiding: hoe duiden we de cijfers?</a:t>
            </a:r>
            <a:endParaRPr lang="nl-NL" sz="1800" b="1"/>
          </a:p>
        </p:txBody>
      </p:sp>
      <p:sp>
        <p:nvSpPr>
          <p:cNvPr id="3" name="Tijdelijke aanduiding voor inhoud 2">
            <a:extLst>
              <a:ext uri="{FF2B5EF4-FFF2-40B4-BE49-F238E27FC236}">
                <a16:creationId xmlns:a16="http://schemas.microsoft.com/office/drawing/2014/main" id="{A32AF016-BF92-92AF-75DD-67D5C0AB29F5}"/>
              </a:ext>
            </a:extLst>
          </p:cNvPr>
          <p:cNvSpPr>
            <a:spLocks noGrp="1"/>
          </p:cNvSpPr>
          <p:nvPr>
            <p:ph idx="1"/>
          </p:nvPr>
        </p:nvSpPr>
        <p:spPr>
          <a:xfrm>
            <a:off x="628650" y="2226469"/>
            <a:ext cx="7886700" cy="3109913"/>
          </a:xfrm>
        </p:spPr>
        <p:txBody>
          <a:bodyPr>
            <a:noAutofit/>
          </a:bodyPr>
          <a:lstStyle/>
          <a:p>
            <a:pPr lvl="1"/>
            <a:endParaRPr lang="nl-NL" sz="1650"/>
          </a:p>
          <a:p>
            <a:pPr lvl="1"/>
            <a:endParaRPr lang="nl-NL" sz="1650"/>
          </a:p>
        </p:txBody>
      </p:sp>
      <p:sp>
        <p:nvSpPr>
          <p:cNvPr id="6" name="Tekstvak 5">
            <a:extLst>
              <a:ext uri="{FF2B5EF4-FFF2-40B4-BE49-F238E27FC236}">
                <a16:creationId xmlns:a16="http://schemas.microsoft.com/office/drawing/2014/main" id="{051B8311-55CE-29FF-60A3-28E4C8356AE6}"/>
              </a:ext>
            </a:extLst>
          </p:cNvPr>
          <p:cNvSpPr txBox="1"/>
          <p:nvPr/>
        </p:nvSpPr>
        <p:spPr>
          <a:xfrm>
            <a:off x="496370" y="1160980"/>
            <a:ext cx="7253555" cy="5632311"/>
          </a:xfrm>
          <a:prstGeom prst="rect">
            <a:avLst/>
          </a:prstGeom>
          <a:noFill/>
        </p:spPr>
        <p:txBody>
          <a:bodyPr wrap="square" rtlCol="0">
            <a:spAutoFit/>
          </a:bodyPr>
          <a:lstStyle/>
          <a:p>
            <a:pPr marL="342900" indent="-342900">
              <a:buAutoNum type="arabicPeriod"/>
            </a:pPr>
            <a:r>
              <a:rPr lang="nl-NL" dirty="0">
                <a:solidFill>
                  <a:schemeClr val="tx1"/>
                </a:solidFill>
              </a:rPr>
              <a:t>In de voorbereiding wordt gecheckt of de deelnemers de data herkennen, zodat tijdens het gesprek geen discussie ontstaat over de juistheid ervan.</a:t>
            </a:r>
          </a:p>
          <a:p>
            <a:pPr marL="342900" indent="-342900">
              <a:buAutoNum type="arabicPeriod"/>
            </a:pPr>
            <a:r>
              <a:rPr lang="nl-NL" dirty="0">
                <a:solidFill>
                  <a:schemeClr val="tx1"/>
                </a:solidFill>
              </a:rPr>
              <a:t>Tijdens het gesprek:</a:t>
            </a:r>
          </a:p>
          <a:p>
            <a:r>
              <a:rPr lang="nl-NL" dirty="0">
                <a:solidFill>
                  <a:schemeClr val="tx1"/>
                </a:solidFill>
              </a:rPr>
              <a:t>	a. Herkennen:</a:t>
            </a:r>
          </a:p>
          <a:p>
            <a:r>
              <a:rPr lang="nl-NL" dirty="0">
                <a:solidFill>
                  <a:schemeClr val="tx1"/>
                </a:solidFill>
              </a:rPr>
              <a:t>	Kun je vertellen hoe deze cijfers zich verhouden tot wat jullie 	dagelijks zien?</a:t>
            </a:r>
          </a:p>
          <a:p>
            <a:endParaRPr lang="nl-NL" dirty="0">
              <a:solidFill>
                <a:schemeClr val="tx1"/>
              </a:solidFill>
            </a:endParaRPr>
          </a:p>
          <a:p>
            <a:r>
              <a:rPr lang="nl-NL" dirty="0">
                <a:solidFill>
                  <a:schemeClr val="tx1"/>
                </a:solidFill>
              </a:rPr>
              <a:t>	b. Begrijpen</a:t>
            </a:r>
          </a:p>
          <a:p>
            <a:r>
              <a:rPr lang="nl-NL" dirty="0">
                <a:solidFill>
                  <a:schemeClr val="tx1"/>
                </a:solidFill>
              </a:rPr>
              <a:t>	Hoe denk je dat dit komt? Had je deze uitkomsten verwacht? 	Waarom wel/niet?</a:t>
            </a:r>
          </a:p>
          <a:p>
            <a:endParaRPr lang="nl-NL" dirty="0">
              <a:solidFill>
                <a:schemeClr val="tx1"/>
              </a:solidFill>
            </a:endParaRPr>
          </a:p>
          <a:p>
            <a:r>
              <a:rPr lang="nl-NL" dirty="0">
                <a:solidFill>
                  <a:schemeClr val="tx1"/>
                </a:solidFill>
              </a:rPr>
              <a:t>	c. Waarderen</a:t>
            </a:r>
          </a:p>
          <a:p>
            <a:r>
              <a:rPr lang="nl-NL" dirty="0">
                <a:solidFill>
                  <a:schemeClr val="tx1"/>
                </a:solidFill>
              </a:rPr>
              <a:t>	Waar zijn jullie trots op in deze cijfers? Met welke cijfers zijn jullie 	nog niet tevreden en waarom? </a:t>
            </a:r>
          </a:p>
          <a:p>
            <a:endParaRPr lang="nl-NL" dirty="0">
              <a:solidFill>
                <a:schemeClr val="tx1"/>
              </a:solidFill>
            </a:endParaRPr>
          </a:p>
          <a:p>
            <a:r>
              <a:rPr lang="nl-NL" dirty="0">
                <a:solidFill>
                  <a:schemeClr val="tx1"/>
                </a:solidFill>
              </a:rPr>
              <a:t>	d. Verbeteren</a:t>
            </a:r>
          </a:p>
          <a:p>
            <a:r>
              <a:rPr lang="nl-NL" dirty="0">
                <a:solidFill>
                  <a:schemeClr val="tx1"/>
                </a:solidFill>
              </a:rPr>
              <a:t>	Willen we hier iets aan verbeteren? Zien we (verbeter-)acties op 	basis van deze cijfers? Wie of wat kan helpen om voor de 	verbetering te zorgen?</a:t>
            </a:r>
          </a:p>
        </p:txBody>
      </p:sp>
    </p:spTree>
    <p:extLst>
      <p:ext uri="{BB962C8B-B14F-4D97-AF65-F5344CB8AC3E}">
        <p14:creationId xmlns:p14="http://schemas.microsoft.com/office/powerpoint/2010/main" val="2004792826"/>
      </p:ext>
    </p:extLst>
  </p:cSld>
  <p:clrMapOvr>
    <a:masterClrMapping/>
  </p:clrMapOvr>
</p:sld>
</file>

<file path=ppt/theme/theme1.xml><?xml version="1.0" encoding="utf-8"?>
<a:theme xmlns:a="http://schemas.openxmlformats.org/drawingml/2006/main" name="Kantoorthema">
  <a:themeElements>
    <a:clrScheme name="Jeugdhulpregio-WBW">
      <a:dk1>
        <a:srgbClr val="000000"/>
      </a:dk1>
      <a:lt1>
        <a:srgbClr val="FFFFFF"/>
      </a:lt1>
      <a:dk2>
        <a:srgbClr val="54217F"/>
      </a:dk2>
      <a:lt2>
        <a:srgbClr val="009EE6"/>
      </a:lt2>
      <a:accent1>
        <a:srgbClr val="E9007F"/>
      </a:accent1>
      <a:accent2>
        <a:srgbClr val="FCB101"/>
      </a:accent2>
      <a:accent3>
        <a:srgbClr val="E3E3E3"/>
      </a:accent3>
      <a:accent4>
        <a:srgbClr val="B5B1BF"/>
      </a:accent4>
      <a:accent5>
        <a:srgbClr val="54217F"/>
      </a:accent5>
      <a:accent6>
        <a:srgbClr val="FEF1D2"/>
      </a:accent6>
      <a:hlink>
        <a:srgbClr val="E9007F"/>
      </a:hlink>
      <a:folHlink>
        <a:srgbClr val="E900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0049479F0244BA4572849ED264CFF" ma:contentTypeVersion="15" ma:contentTypeDescription="Een nieuw document maken." ma:contentTypeScope="" ma:versionID="890507c0253b22fa4bcb681563088281">
  <xsd:schema xmlns:xsd="http://www.w3.org/2001/XMLSchema" xmlns:xs="http://www.w3.org/2001/XMLSchema" xmlns:p="http://schemas.microsoft.com/office/2006/metadata/properties" xmlns:ns2="a3bb1274-4183-4a0b-b500-03255a3f462b" xmlns:ns3="79bbf56f-e1ee-4553-a7df-1d82b6c41944" xmlns:ns4="c149c5cd-1cc4-4190-bee7-a9740d718793" targetNamespace="http://schemas.microsoft.com/office/2006/metadata/properties" ma:root="true" ma:fieldsID="0f1639d1db5cf481af031a25482dd2bf" ns2:_="" ns3:_="" ns4:_="">
    <xsd:import namespace="a3bb1274-4183-4a0b-b500-03255a3f462b"/>
    <xsd:import namespace="79bbf56f-e1ee-4553-a7df-1d82b6c41944"/>
    <xsd:import namespace="c149c5cd-1cc4-4190-bee7-a9740d7187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b1274-4183-4a0b-b500-03255a3f4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777d195-9222-4479-a343-410f6051b2c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bf56f-e1ee-4553-a7df-1d82b6c4194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9c5cd-1cc4-4190-bee7-a9740d71879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bfa04b-4a77-4e5d-aa28-2bb5b924ca70}" ma:internalName="TaxCatchAll" ma:showField="CatchAllData" ma:web="79bbf56f-e1ee-4553-a7df-1d82b6c419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5777d195-9222-4479-a343-410f6051b2cd"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c149c5cd-1cc4-4190-bee7-a9740d718793" xsi:nil="true"/>
    <SharedWithUsers xmlns="79bbf56f-e1ee-4553-a7df-1d82b6c41944">
      <UserInfo>
        <DisplayName>Struijk, Miriam</DisplayName>
        <AccountId>146</AccountId>
        <AccountType/>
      </UserInfo>
      <UserInfo>
        <DisplayName>Ozel - Ozcelik, Yildiz</DisplayName>
        <AccountId>31</AccountId>
        <AccountType/>
      </UserInfo>
      <UserInfo>
        <DisplayName>Hagens, Ilona</DisplayName>
        <AccountId>18</AccountId>
        <AccountType/>
      </UserInfo>
      <UserInfo>
        <DisplayName>Oostvogels, Edith</DisplayName>
        <AccountId>296</AccountId>
        <AccountType/>
      </UserInfo>
    </SharedWithUsers>
    <lcf76f155ced4ddcb4097134ff3c332f xmlns="a3bb1274-4183-4a0b-b500-03255a3f462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E8CAF7-DC97-400A-ABA5-F85BD159D3AD}">
  <ds:schemaRefs>
    <ds:schemaRef ds:uri="http://schemas.microsoft.com/sharepoint/v3/contenttype/forms"/>
  </ds:schemaRefs>
</ds:datastoreItem>
</file>

<file path=customXml/itemProps2.xml><?xml version="1.0" encoding="utf-8"?>
<ds:datastoreItem xmlns:ds="http://schemas.openxmlformats.org/officeDocument/2006/customXml" ds:itemID="{DDB99074-4CA1-4575-BA33-3FB4A57D3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b1274-4183-4a0b-b500-03255a3f462b"/>
    <ds:schemaRef ds:uri="79bbf56f-e1ee-4553-a7df-1d82b6c41944"/>
    <ds:schemaRef ds:uri="c149c5cd-1cc4-4190-bee7-a9740d7187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8EFA0-4E8B-44AA-9560-DA6038DD4384}">
  <ds:schemaRefs>
    <ds:schemaRef ds:uri="Microsoft.SharePoint.Taxonomy.ContentTypeSync"/>
  </ds:schemaRefs>
</ds:datastoreItem>
</file>

<file path=customXml/itemProps4.xml><?xml version="1.0" encoding="utf-8"?>
<ds:datastoreItem xmlns:ds="http://schemas.openxmlformats.org/officeDocument/2006/customXml" ds:itemID="{BB424E9E-42FE-4422-9141-A36F1F53ADA1}">
  <ds:schemaRefs>
    <ds:schemaRef ds:uri="5237dc35-94b1-4b92-b9ca-dd4fa9346ae1"/>
    <ds:schemaRef ds:uri="619f6b6e-8639-4b2a-a0fe-2c664186e4d6"/>
    <ds:schemaRef ds:uri="79bbf56f-e1ee-4553-a7df-1d82b6c41944"/>
    <ds:schemaRef ds:uri="91bc8470-0266-4152-ad50-78d5d9e343db"/>
    <ds:schemaRef ds:uri="c149c5cd-1cc4-4190-bee7-a9740d7187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3bb1274-4183-4a0b-b500-03255a3f462b"/>
  </ds:schemaRefs>
</ds:datastoreItem>
</file>

<file path=docProps/app.xml><?xml version="1.0" encoding="utf-8"?>
<Properties xmlns="http://schemas.openxmlformats.org/officeDocument/2006/extended-properties" xmlns:vt="http://schemas.openxmlformats.org/officeDocument/2006/docPropsVTypes">
  <TotalTime>12</TotalTime>
  <Words>1156</Words>
  <Application>Microsoft Office PowerPoint</Application>
  <PresentationFormat>Diavoorstelling (4:3)</PresentationFormat>
  <Paragraphs>155</Paragraphs>
  <Slides>13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Times New Roman</vt:lpstr>
      <vt:lpstr>Kantoorthema</vt:lpstr>
      <vt:lpstr>Doorontwikkeling van de account- en reviewgesprekken</vt:lpstr>
      <vt:lpstr>De accountgesprekken hoogcomplex en reviewgesprekken</vt:lpstr>
      <vt:lpstr>Doel:  wat is de gezamenlijke focus van het gesprek?</vt:lpstr>
      <vt:lpstr>Doel:  wat is de gezamenlijke focus van het gesprek?</vt:lpstr>
      <vt:lpstr>Deelnemers:  hoe haken we de juiste mensen aan?</vt:lpstr>
      <vt:lpstr>Frequentie:  hoe vaak gaan we met elkaar in gesprek?</vt:lpstr>
      <vt:lpstr>Cijfers:  hoe maken we gebruik van cijfers?</vt:lpstr>
      <vt:lpstr>Gespreksvoering:  hoe gaan we succesvol in gesprek? </vt:lpstr>
      <vt:lpstr>Duiding: hoe duiden we de cijfers?</vt:lpstr>
      <vt:lpstr>Plan-do-check-act:  hoe realiseren we continue verbetering?</vt:lpstr>
      <vt:lpstr>Evaluatie en overig:  hoe ontdekken we samen wat werkt?</vt:lpstr>
      <vt:lpstr>Evaluatie en overig: rol van de client en de wetenschap</vt:lpstr>
      <vt:lpstr>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marga.hoondert@zi2t.nl</dc:creator>
  <cp:lastModifiedBy>Edith Oostvogels</cp:lastModifiedBy>
  <cp:revision>3</cp:revision>
  <dcterms:modified xsi:type="dcterms:W3CDTF">2024-03-20T13:54:53Z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
  </property>
  <property fmtid="{D5CDD505-2E9C-101B-9397-08002B2CF9AE}" pid="3" name="AuthorIds_UIVersion_58880">
    <vt:lpwstr>2309</vt:lpwstr>
  </property>
  <property fmtid="{D5CDD505-2E9C-101B-9397-08002B2CF9AE}" pid="4" name="MediaServiceImageTags">
    <vt:lpwstr/>
  </property>
  <property fmtid="{D5CDD505-2E9C-101B-9397-08002B2CF9AE}" pid="5" name="ContentTypeId">
    <vt:lpwstr>0x0101003A90049479F0244BA4572849ED264CFF</vt:lpwstr>
  </property>
</Properties>
</file>