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9872663" cy="143017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CC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4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D98E5-3AFC-453A-B522-DB216E0E9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457B648-D774-4F3E-AADB-3E4C2F7B0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72523D-9BE2-437A-B98F-E2F1887B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D15CC7-44AA-4D78-BB69-21276626C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F4567C-E129-4767-998E-D4D2BBE34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543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D29036-0666-42E1-976F-1EB238874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6D2F71D-7BCE-43B8-BE81-F97FE6EC6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99A3B5-B807-4BB6-BDC1-ADAF93171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18C225-01EA-452D-8B31-C80BA276A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5A0FB0-7C4D-4C5F-BC54-42DB948D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982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831B45F-8C7B-400D-B1A0-E23F1E9E9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1A91CC1-1752-41AD-9836-440E101B5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2CC85F-EABC-4817-A197-A38FB32EE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0C6A66-598A-4332-9215-E36A2093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D21AC5-FABB-42FF-9849-5118DB61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60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731127-1B49-4010-A562-41ED1D9E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038689-99B0-41A3-B60B-1132771A7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F0CC17-7FA3-4D28-B240-DF59F4C19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B094CC-55E7-4FAE-B0E2-A2DDAB89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DFAF40-82A0-41B6-BA60-DAAE733C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643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AAA02-8395-4EF7-A1B4-8A7E2388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CF1630A-61A5-4F49-ACE5-6BB143204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CF6EF4-6E56-40DF-8A1F-155034A2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F99989-75BD-492C-A3F9-1EF89FAB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05E905-8C0A-4820-881B-709101CC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57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60331-A1C6-4762-BFDD-67950624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761450-B986-4E21-964F-62A7A56F7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081E361-794E-429E-BD94-41154597F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E80689-A357-4512-BD86-571934C37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EAEDB9-82FE-46EC-84F5-3EAE8CC2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41B7F03-A272-4A0D-8DAA-DF9D6CA7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31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6794F-8C80-4E81-AD2B-C8098E1FD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7C9E91F-FCBF-456C-ACA7-1DA8353EB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4A9376-B16B-437E-B273-603FDEFFD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346D481-72BF-45B4-8A68-15941281A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9DDADEE-DA53-41BA-8687-8847C610D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BCE271B-9354-444F-87AB-226E061A2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827A297-66F1-4AB0-8EC9-9CA606F76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ADEE89F-295B-472D-BFE8-DC65999E7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061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B7BBE-27CF-4975-91E1-18E51BFD3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F8AFEB-4B16-4562-A582-0C7FDACA7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8A134AE-8F65-40AD-B4BF-6208FD5A6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A3FFBA1-30B9-4DA9-AA60-99730BDF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05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8272FA-9B89-4771-9DA0-A8F650975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159C9A8-F1F8-4C4A-8F81-D98A73D9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C5DEC8D-AE2F-4A12-851E-3E017A6A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20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0064F9-63F6-4E4A-9B3C-8CAB5A55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EA66EB-0F04-4DCE-827E-D87BB5C5C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CAE4026-03D6-4F8A-AE35-186CE140B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9506D71-CDE2-403C-BA78-AE9C9C8F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7871F00-D8A9-41A3-A47C-B0470E8FD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57641E-D2A1-4AE7-9D54-5508A685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573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F0FB0B-76C0-4133-A657-E86ACBB6C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1FDED3F-FDCB-44E7-9492-65EF05586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1315F71-A5DC-4BAF-BD51-522C0E31C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B645D6-9402-45E8-A0DD-C02A9106F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86DFE6E-14F8-40DD-922C-96D0F0FD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5A4D41-5D05-445A-8864-6DC6BCA2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36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29CC8AD-A941-49D8-A836-317FD90C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B299BC-93C9-4DD5-AC65-7989700DF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FBAC5C-000B-4479-AD9D-FEBD0C4D6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4FE2A-864C-41A4-9F19-4F1157199957}" type="datetimeFigureOut">
              <a:rPr lang="nl-NL" smtClean="0"/>
              <a:t>13-1-2026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F10E54-6CE3-42BA-93FB-F87365EC6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141090-3FDB-4080-909B-234D9508D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23675-7CC6-46CA-8706-C5A6B1B53D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013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.Wils@rvdk.n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mailto:s.joosen@rvdk.n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56EFCA5F-BAF1-4987-8168-2B7756B4467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522288" y="127550"/>
            <a:ext cx="1722805" cy="332141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8A509A15-7824-4B53-A3E1-14A1A382D185}"/>
              </a:ext>
            </a:extLst>
          </p:cNvPr>
          <p:cNvSpPr txBox="1"/>
          <p:nvPr/>
        </p:nvSpPr>
        <p:spPr>
          <a:xfrm>
            <a:off x="400749" y="71929"/>
            <a:ext cx="8047926" cy="1400383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300" b="1">
                <a:solidFill>
                  <a:schemeClr val="bg1"/>
                </a:solidFill>
              </a:rPr>
              <a:t>Hulpmiddel bij melden aan het veiligheidsteam tbv bemoeienis van de Raad voor de Kinderbescherming (RvdK)</a:t>
            </a:r>
            <a:endParaRPr lang="nl-NL" sz="400" dirty="0"/>
          </a:p>
          <a:p>
            <a:r>
              <a:rPr lang="nl-NL" sz="800"/>
              <a:t>Versie (2026) gebaseerd op de crisismeter zoals die wordt gebruikt in Rotterdam (‘Meer samen Doen’).</a:t>
            </a:r>
            <a:endParaRPr lang="nl-NL" sz="300" dirty="0"/>
          </a:p>
          <a:p>
            <a:endParaRPr lang="nl-NL" sz="800">
              <a:solidFill>
                <a:prstClr val="black"/>
              </a:solidFill>
            </a:endParaRPr>
          </a:p>
          <a:p>
            <a:r>
              <a:rPr lang="nl-NL" sz="800">
                <a:solidFill>
                  <a:prstClr val="black"/>
                </a:solidFill>
              </a:rPr>
              <a:t>Dit </a:t>
            </a:r>
            <a:r>
              <a:rPr lang="nl-NL" sz="800" dirty="0">
                <a:solidFill>
                  <a:prstClr val="black"/>
                </a:solidFill>
              </a:rPr>
              <a:t>instrument kan worden gebruikt om tijdens </a:t>
            </a:r>
            <a:r>
              <a:rPr lang="nl-NL" sz="800">
                <a:solidFill>
                  <a:prstClr val="black"/>
                </a:solidFill>
              </a:rPr>
              <a:t>de  risicotaxatie </a:t>
            </a:r>
            <a:r>
              <a:rPr lang="nl-NL" sz="800" dirty="0">
                <a:solidFill>
                  <a:prstClr val="black"/>
                </a:solidFill>
              </a:rPr>
              <a:t>van </a:t>
            </a:r>
            <a:r>
              <a:rPr lang="nl-NL" sz="800">
                <a:solidFill>
                  <a:prstClr val="black"/>
                </a:solidFill>
              </a:rPr>
              <a:t>een onveilige situatie door Spring, Veilig Thuis en GI zo </a:t>
            </a:r>
            <a:r>
              <a:rPr lang="nl-NL" sz="800" dirty="0">
                <a:solidFill>
                  <a:prstClr val="black"/>
                </a:solidFill>
              </a:rPr>
              <a:t>goed mogelijk in te kunnen schatten of </a:t>
            </a:r>
            <a:r>
              <a:rPr lang="nl-NL" sz="800">
                <a:solidFill>
                  <a:prstClr val="black"/>
                </a:solidFill>
              </a:rPr>
              <a:t>een melding aan het Veiligheidsteam ten behoeve van eventuele bemoeienis door de RvdK kan/ moet worden gedaan. Het </a:t>
            </a:r>
            <a:r>
              <a:rPr lang="nl-NL" sz="800" dirty="0">
                <a:solidFill>
                  <a:prstClr val="black"/>
                </a:solidFill>
              </a:rPr>
              <a:t>kan dienen als hulpmiddel </a:t>
            </a:r>
            <a:r>
              <a:rPr lang="nl-NL" sz="800">
                <a:solidFill>
                  <a:prstClr val="black"/>
                </a:solidFill>
              </a:rPr>
              <a:t>bij deze inschatting. </a:t>
            </a:r>
          </a:p>
          <a:p>
            <a:endParaRPr lang="nl-NL" sz="800">
              <a:solidFill>
                <a:prstClr val="black"/>
              </a:solidFill>
            </a:endParaRPr>
          </a:p>
          <a:p>
            <a:r>
              <a:rPr lang="nl-NL" sz="800">
                <a:solidFill>
                  <a:prstClr val="black"/>
                </a:solidFill>
              </a:rPr>
              <a:t>Heb je vragen of twijfel je? Bel dan met: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800">
                <a:solidFill>
                  <a:prstClr val="black"/>
                </a:solidFill>
              </a:rPr>
              <a:t>Ellen Wils, </a:t>
            </a:r>
            <a:r>
              <a:rPr lang="nl-NL" sz="800">
                <a:solidFill>
                  <a:prstClr val="black"/>
                </a:solidFill>
                <a:hlinkClick r:id="rId3"/>
              </a:rPr>
              <a:t>E.Wils@rvdk.nl</a:t>
            </a:r>
            <a:r>
              <a:rPr lang="nl-NL" sz="800">
                <a:solidFill>
                  <a:prstClr val="black"/>
                </a:solidFill>
              </a:rPr>
              <a:t> of 06-29 63 74 93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800">
                <a:solidFill>
                  <a:prstClr val="black"/>
                </a:solidFill>
              </a:rPr>
              <a:t>Sylvia Joossen, </a:t>
            </a:r>
            <a:r>
              <a:rPr lang="nl-NL" sz="800">
                <a:solidFill>
                  <a:prstClr val="black"/>
                </a:solidFill>
                <a:hlinkClick r:id="rId4"/>
              </a:rPr>
              <a:t>s.joossen@rvdk.nl</a:t>
            </a:r>
            <a:r>
              <a:rPr lang="nl-NL" sz="800">
                <a:solidFill>
                  <a:prstClr val="black"/>
                </a:solidFill>
              </a:rPr>
              <a:t> of 06-20 66 02 70</a:t>
            </a:r>
          </a:p>
          <a:p>
            <a:r>
              <a:rPr lang="nl-NL" sz="800">
                <a:solidFill>
                  <a:prstClr val="black"/>
                </a:solidFill>
              </a:rPr>
              <a:t>Of met de bureaudienst van de RvdK, bereikbaar tussen 8.30-12.30 uur op 076-525 58 00 (bij crisis hele dag bereikbaar, ook buiten kantoortijden)</a:t>
            </a:r>
            <a:endParaRPr lang="nl-NL" sz="800" dirty="0">
              <a:solidFill>
                <a:prstClr val="black"/>
              </a:solidFill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87950FC2-00A1-4B69-9DDF-AC3376A8CCC8}"/>
              </a:ext>
            </a:extLst>
          </p:cNvPr>
          <p:cNvSpPr/>
          <p:nvPr/>
        </p:nvSpPr>
        <p:spPr>
          <a:xfrm>
            <a:off x="408636" y="2816237"/>
            <a:ext cx="2182164" cy="395603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Partnerdoding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Zware fysieke mishandeling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(Zwaar) letsel van buitenaf toegebracht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Openstaand gezag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Kinderen alleen thuis gelaten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Weigering van noodzakelijke medische behandeling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Zedenzaken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Huwelijksdwang</a:t>
            </a:r>
          </a:p>
          <a:p>
            <a:pPr marL="228600" indent="-228600">
              <a:buAutoNum type="alphaLcPeriod"/>
            </a:pPr>
            <a:r>
              <a:rPr lang="nl-NL" sz="950" dirty="0" err="1">
                <a:solidFill>
                  <a:schemeClr val="tx1"/>
                </a:solidFill>
              </a:rPr>
              <a:t>Eergerelateerd</a:t>
            </a:r>
            <a:r>
              <a:rPr lang="nl-NL" sz="950" dirty="0">
                <a:solidFill>
                  <a:schemeClr val="tx1"/>
                </a:solidFill>
              </a:rPr>
              <a:t> geweld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Kinderachterlating in buitenland of Nederland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Verslaafde baby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prstClr val="black"/>
                </a:solidFill>
              </a:rPr>
              <a:t>Prostitutie van het kind en/of mensenhandel</a:t>
            </a:r>
            <a:endParaRPr lang="nl-NL" sz="950" dirty="0">
              <a:solidFill>
                <a:schemeClr val="tx1"/>
              </a:solidFill>
            </a:endParaRP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Kinderontvoering</a:t>
            </a:r>
          </a:p>
          <a:p>
            <a:pPr marL="228600" indent="-228600">
              <a:buAutoNum type="alphaLcPeriod"/>
            </a:pPr>
            <a:r>
              <a:rPr lang="nl-NL" sz="950" dirty="0" err="1">
                <a:solidFill>
                  <a:schemeClr val="tx1"/>
                </a:solidFill>
              </a:rPr>
              <a:t>Munchhausen</a:t>
            </a:r>
            <a:r>
              <a:rPr lang="nl-NL" sz="950" dirty="0">
                <a:solidFill>
                  <a:schemeClr val="tx1"/>
                </a:solidFill>
              </a:rPr>
              <a:t> </a:t>
            </a:r>
            <a:r>
              <a:rPr lang="nl-NL" sz="950" dirty="0" err="1">
                <a:solidFill>
                  <a:schemeClr val="tx1"/>
                </a:solidFill>
              </a:rPr>
              <a:t>by</a:t>
            </a:r>
            <a:r>
              <a:rPr lang="nl-NL" sz="950" dirty="0">
                <a:solidFill>
                  <a:schemeClr val="tx1"/>
                </a:solidFill>
              </a:rPr>
              <a:t> proxy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Radicalisering van de ouders en/of het kind</a:t>
            </a:r>
          </a:p>
          <a:p>
            <a:pPr marL="228600" indent="-228600"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Zware/georganiseerde criminaliteit bij de ouders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CB240C07-60D5-44E3-B1D3-973CCABA10A5}"/>
              </a:ext>
            </a:extLst>
          </p:cNvPr>
          <p:cNvSpPr txBox="1"/>
          <p:nvPr/>
        </p:nvSpPr>
        <p:spPr>
          <a:xfrm>
            <a:off x="408635" y="1582214"/>
            <a:ext cx="2182165" cy="1169551"/>
          </a:xfrm>
          <a:prstGeom prst="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chemeClr val="bg1"/>
                </a:solidFill>
              </a:rPr>
              <a:t>Categorie 1 </a:t>
            </a:r>
          </a:p>
          <a:p>
            <a:r>
              <a:rPr lang="nl-NL" sz="800" dirty="0">
                <a:solidFill>
                  <a:schemeClr val="bg1"/>
                </a:solidFill>
              </a:rPr>
              <a:t>Zwaarste categorie</a:t>
            </a:r>
            <a:r>
              <a:rPr lang="nl-NL" sz="800">
                <a:solidFill>
                  <a:schemeClr val="bg1"/>
                </a:solidFill>
              </a:rPr>
              <a:t>. (Crisis-)meldingen </a:t>
            </a:r>
            <a:r>
              <a:rPr lang="nl-NL" sz="800" dirty="0">
                <a:solidFill>
                  <a:schemeClr val="bg1"/>
                </a:solidFill>
              </a:rPr>
              <a:t>bij kinderen 0-18 die in één van de onderstaande </a:t>
            </a:r>
            <a:r>
              <a:rPr lang="nl-NL" sz="800">
                <a:solidFill>
                  <a:schemeClr val="bg1"/>
                </a:solidFill>
              </a:rPr>
              <a:t>categorieën vallen, </a:t>
            </a:r>
            <a:r>
              <a:rPr lang="nl-NL" sz="800" dirty="0">
                <a:solidFill>
                  <a:schemeClr val="bg1"/>
                </a:solidFill>
              </a:rPr>
              <a:t>moeten altijd aan de Raad voor de Kinderbescherming </a:t>
            </a:r>
            <a:r>
              <a:rPr lang="nl-NL" sz="800">
                <a:solidFill>
                  <a:schemeClr val="bg1"/>
                </a:solidFill>
              </a:rPr>
              <a:t>worden voorgelegd. </a:t>
            </a:r>
          </a:p>
          <a:p>
            <a:r>
              <a:rPr lang="nl-NL" sz="1050" b="1">
                <a:solidFill>
                  <a:schemeClr val="bg1"/>
                </a:solidFill>
              </a:rPr>
              <a:t>LET OP! </a:t>
            </a:r>
            <a:r>
              <a:rPr lang="nl-NL" sz="800">
                <a:solidFill>
                  <a:schemeClr val="bg1"/>
                </a:solidFill>
              </a:rPr>
              <a:t>In geval van een crisissituatie, bel direct de bureaudienst van de RvdK: </a:t>
            </a:r>
          </a:p>
          <a:p>
            <a:r>
              <a:rPr lang="nl-NL" sz="800">
                <a:solidFill>
                  <a:schemeClr val="bg1"/>
                </a:solidFill>
              </a:rPr>
              <a:t>076- 525 58 00</a:t>
            </a:r>
            <a:endParaRPr lang="nl-NL" sz="800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0BBA1188-8A3D-4F14-82E3-64ACB6408C97}"/>
              </a:ext>
            </a:extLst>
          </p:cNvPr>
          <p:cNvSpPr/>
          <p:nvPr/>
        </p:nvSpPr>
        <p:spPr>
          <a:xfrm>
            <a:off x="2800219" y="2816237"/>
            <a:ext cx="3886484" cy="395603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l-NL" sz="950" dirty="0">
                <a:solidFill>
                  <a:schemeClr val="tx1"/>
                </a:solidFill>
              </a:rPr>
              <a:t>a.    Huiselijk geweld, bijvoorbeeld:</a:t>
            </a:r>
          </a:p>
          <a:p>
            <a:r>
              <a:rPr lang="nl-NL" sz="950" dirty="0">
                <a:solidFill>
                  <a:schemeClr val="tx1"/>
                </a:solidFill>
              </a:rPr>
              <a:t>          - het slaan van kinderen</a:t>
            </a:r>
          </a:p>
          <a:p>
            <a:r>
              <a:rPr lang="nl-NL" sz="950" dirty="0">
                <a:solidFill>
                  <a:schemeClr val="tx1"/>
                </a:solidFill>
              </a:rPr>
              <a:t>          - het slaan van ouders</a:t>
            </a:r>
          </a:p>
          <a:p>
            <a:r>
              <a:rPr lang="nl-NL" sz="950" dirty="0">
                <a:solidFill>
                  <a:schemeClr val="tx1"/>
                </a:solidFill>
              </a:rPr>
              <a:t>          - verbaal geweld</a:t>
            </a:r>
          </a:p>
          <a:p>
            <a:r>
              <a:rPr lang="nl-NL" sz="950" dirty="0">
                <a:solidFill>
                  <a:schemeClr val="tx1"/>
                </a:solidFill>
              </a:rPr>
              <a:t>          - psychische mishandeling</a:t>
            </a:r>
          </a:p>
          <a:p>
            <a:r>
              <a:rPr lang="nl-NL" sz="950" dirty="0">
                <a:solidFill>
                  <a:schemeClr val="tx1"/>
                </a:solidFill>
              </a:rPr>
              <a:t>b.    Kind is gevaar voor zichzelf of anderen, bijvoorbeeld:</a:t>
            </a:r>
          </a:p>
          <a:p>
            <a:r>
              <a:rPr lang="nl-NL" sz="950" dirty="0">
                <a:solidFill>
                  <a:schemeClr val="tx1"/>
                </a:solidFill>
              </a:rPr>
              <a:t>          - agressie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criminaliteit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eetstoornissen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automutilatie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suïcidaal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loverboy praktijken</a:t>
            </a:r>
          </a:p>
          <a:p>
            <a:r>
              <a:rPr lang="nl-NL" sz="950" dirty="0">
                <a:solidFill>
                  <a:prstClr val="black"/>
                </a:solidFill>
              </a:rPr>
              <a:t>          - niet goed gebruiken van medicatie/volgen dieet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Weglopen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(Forse) psychiatrie en/of middelengebruik, al dan niet in combinatie met zwangerschap, bij de ouders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Psychiatrie en/of middelengebruik bij het kind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Gezin is dakloos en er is geen opvang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Gezaghebbende ouder niet bereikbaar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Ongecontroleerde zwangerschap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Een ernstig vervuild huis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Basis niet op orde in gezin (gas/water/licht, geen eten, kleding, zorgverzekering, kinderen niet naar school)</a:t>
            </a:r>
          </a:p>
          <a:p>
            <a:pPr marL="228600" indent="-228600">
              <a:buAutoNum type="alphaLcPeriod" startAt="3"/>
            </a:pPr>
            <a:r>
              <a:rPr lang="nl-NL" sz="950" dirty="0">
                <a:solidFill>
                  <a:prstClr val="black"/>
                </a:solidFill>
              </a:rPr>
              <a:t>De situatie van het </a:t>
            </a:r>
            <a:r>
              <a:rPr lang="nl-NL" sz="950" dirty="0" err="1">
                <a:solidFill>
                  <a:prstClr val="black"/>
                </a:solidFill>
              </a:rPr>
              <a:t>brusje</a:t>
            </a:r>
            <a:r>
              <a:rPr lang="nl-NL" sz="950" dirty="0">
                <a:solidFill>
                  <a:prstClr val="black"/>
                </a:solidFill>
              </a:rPr>
              <a:t> in geval van crisis bij broer of zus  </a:t>
            </a:r>
          </a:p>
          <a:p>
            <a:endParaRPr lang="nl-NL" sz="950" dirty="0">
              <a:solidFill>
                <a:schemeClr val="tx1"/>
              </a:solidFill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0ABC449C-240E-4707-958C-C05C0899C0E9}"/>
              </a:ext>
            </a:extLst>
          </p:cNvPr>
          <p:cNvSpPr txBox="1"/>
          <p:nvPr/>
        </p:nvSpPr>
        <p:spPr>
          <a:xfrm>
            <a:off x="2800219" y="1591739"/>
            <a:ext cx="3879851" cy="1169551"/>
          </a:xfrm>
          <a:prstGeom prst="rect">
            <a:avLst/>
          </a:prstGeom>
          <a:solidFill>
            <a:schemeClr val="accent4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1200" b="1" dirty="0"/>
              <a:t>Categorie 2 </a:t>
            </a:r>
          </a:p>
          <a:p>
            <a:r>
              <a:rPr lang="nl-NL" sz="800"/>
              <a:t>Meldingen </a:t>
            </a:r>
            <a:r>
              <a:rPr lang="nl-NL" sz="800" dirty="0"/>
              <a:t>die in één van de onderstaande </a:t>
            </a:r>
            <a:r>
              <a:rPr lang="nl-NL" sz="800"/>
              <a:t>categorieën vallen, </a:t>
            </a:r>
            <a:r>
              <a:rPr lang="nl-NL" sz="800" dirty="0"/>
              <a:t>kunnen mogelijk aan de Raad voor de Kinderbescherming worden voorgelegd, afhankelijk van de situatie (meewegende factoren</a:t>
            </a:r>
            <a:r>
              <a:rPr lang="nl-NL" sz="800"/>
              <a:t>) </a:t>
            </a:r>
            <a:endParaRPr lang="nl-NL" sz="800" dirty="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/>
          </a:p>
          <a:p>
            <a:endParaRPr lang="nl-NL" sz="100"/>
          </a:p>
          <a:p>
            <a:endParaRPr lang="nl-NL" sz="100"/>
          </a:p>
          <a:p>
            <a:endParaRPr lang="nl-NL" sz="100" dirty="0"/>
          </a:p>
          <a:p>
            <a:endParaRPr lang="nl-NL" sz="10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  <a:p>
            <a:endParaRPr lang="nl-NL" sz="100" dirty="0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D09BECEC-157B-4EAC-AA73-D5B68B95E327}"/>
              </a:ext>
            </a:extLst>
          </p:cNvPr>
          <p:cNvSpPr/>
          <p:nvPr/>
        </p:nvSpPr>
        <p:spPr>
          <a:xfrm>
            <a:off x="6734422" y="2819418"/>
            <a:ext cx="2754781" cy="395603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De acceptatie van de noodzakelijke hulpverlening door de ouders en/of het kind*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Is er netwerk aanwezig en is het netwerk van het kind betrokken of niet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Zitten beide ouders op één lijn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De erkenning van ouders en kind van de problematiek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Hoe is het gedrag van het kind buiten het gezin, op school of bij vrienden/familie bijvoorbeeld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Is er voldoende opvoedingsvaardigheid van de ouders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Veerkracht van het kind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Verstandelijke beperking, LVB- of GGZ-problematiek van de ouders en/of het kind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Hoe is het gesteld met de hygiëne in het thuis van het kind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Is er sprake van eerdere mishandeling van het kind en/of hulpverlening binnen het vrijwillig kader (</a:t>
            </a:r>
            <a:r>
              <a:rPr lang="nl-NL" sz="950" dirty="0" err="1">
                <a:solidFill>
                  <a:schemeClr val="accent1">
                    <a:lumMod val="75000"/>
                  </a:schemeClr>
                </a:solidFill>
              </a:rPr>
              <a:t>hermelding</a:t>
            </a: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Culturele context ouders (niet-westerse opvattingen)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Politiemutaties of vermoedens van criminele betrokkenheid van de ouders en/of het kind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De inhoud van het veiligheidsplan, of de argumentatie voor het ontbreken van een veiligheidsplan</a:t>
            </a:r>
          </a:p>
          <a:p>
            <a:r>
              <a:rPr lang="nl-NL" sz="950" dirty="0">
                <a:solidFill>
                  <a:schemeClr val="accent1">
                    <a:lumMod val="75000"/>
                  </a:schemeClr>
                </a:solidFill>
              </a:rPr>
              <a:t>* Deze factor is vaak doorslaggevend voor </a:t>
            </a:r>
            <a:r>
              <a:rPr lang="nl-NL" sz="950">
                <a:solidFill>
                  <a:schemeClr val="accent1">
                    <a:lumMod val="75000"/>
                  </a:schemeClr>
                </a:solidFill>
              </a:rPr>
              <a:t>de RvdK</a:t>
            </a:r>
            <a:endParaRPr lang="nl-NL" sz="95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nl-NL" sz="95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nl-NL" sz="9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C4B551C-CDA9-4470-9190-44AD484ED6A9}"/>
              </a:ext>
            </a:extLst>
          </p:cNvPr>
          <p:cNvSpPr txBox="1"/>
          <p:nvPr/>
        </p:nvSpPr>
        <p:spPr>
          <a:xfrm>
            <a:off x="6734422" y="1591738"/>
            <a:ext cx="2754781" cy="1169551"/>
          </a:xfrm>
          <a:prstGeom prst="rect">
            <a:avLst/>
          </a:prstGeom>
          <a:solidFill>
            <a:schemeClr val="accent4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Meewegende factoren categorie 2 </a:t>
            </a:r>
          </a:p>
          <a:p>
            <a:r>
              <a:rPr lang="nl-NL" sz="800" dirty="0">
                <a:solidFill>
                  <a:schemeClr val="accent5">
                    <a:lumMod val="50000"/>
                  </a:schemeClr>
                </a:solidFill>
              </a:rPr>
              <a:t>Factoren die van invloed zijn op het besluit </a:t>
            </a:r>
            <a:r>
              <a:rPr lang="nl-NL" sz="800">
                <a:solidFill>
                  <a:schemeClr val="accent5">
                    <a:lumMod val="50000"/>
                  </a:schemeClr>
                </a:solidFill>
              </a:rPr>
              <a:t>om meldingen </a:t>
            </a:r>
            <a:r>
              <a:rPr lang="nl-NL" sz="800" dirty="0">
                <a:solidFill>
                  <a:schemeClr val="accent5">
                    <a:lumMod val="50000"/>
                  </a:schemeClr>
                </a:solidFill>
              </a:rPr>
              <a:t>van de 2</a:t>
            </a:r>
            <a:r>
              <a:rPr lang="nl-NL" sz="800" baseline="30000" dirty="0">
                <a:solidFill>
                  <a:schemeClr val="accent5">
                    <a:lumMod val="50000"/>
                  </a:schemeClr>
                </a:solidFill>
              </a:rPr>
              <a:t>e</a:t>
            </a:r>
            <a:r>
              <a:rPr lang="nl-NL" sz="800" dirty="0">
                <a:solidFill>
                  <a:schemeClr val="accent5">
                    <a:lumMod val="50000"/>
                  </a:schemeClr>
                </a:solidFill>
              </a:rPr>
              <a:t> categorie voor te leggen aan de Raad voor </a:t>
            </a:r>
            <a:r>
              <a:rPr lang="nl-NL" sz="800">
                <a:solidFill>
                  <a:schemeClr val="accent5">
                    <a:lumMod val="50000"/>
                  </a:schemeClr>
                </a:solidFill>
              </a:rPr>
              <a:t>de Kinderbescherming</a:t>
            </a:r>
          </a:p>
          <a:p>
            <a:endParaRPr lang="nl-NL" sz="800">
              <a:solidFill>
                <a:schemeClr val="accent5">
                  <a:lumMod val="50000"/>
                </a:schemeClr>
              </a:solidFill>
            </a:endParaRPr>
          </a:p>
          <a:p>
            <a:endParaRPr lang="nl-NL" sz="1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  <a:p>
            <a:endParaRPr lang="nl-NL" sz="100" dirty="0">
              <a:solidFill>
                <a:schemeClr val="accent1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62D9B12C-5F79-4B30-8EE9-45609FA18E12}"/>
              </a:ext>
            </a:extLst>
          </p:cNvPr>
          <p:cNvSpPr/>
          <p:nvPr/>
        </p:nvSpPr>
        <p:spPr>
          <a:xfrm>
            <a:off x="9683438" y="2816237"/>
            <a:ext cx="2048162" cy="3956038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De ouders ervaren een situatie als een crisis, </a:t>
            </a:r>
            <a:r>
              <a:rPr lang="nl-NL" sz="950">
                <a:solidFill>
                  <a:schemeClr val="tx1"/>
                </a:solidFill>
              </a:rPr>
              <a:t>maar Spring, VT en JBB </a:t>
            </a:r>
            <a:r>
              <a:rPr lang="nl-NL" sz="950" dirty="0">
                <a:solidFill>
                  <a:schemeClr val="tx1"/>
                </a:solidFill>
              </a:rPr>
              <a:t>zien dit niet zo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Het tijdelijk niet aansluiten van de opvoeding door de ouders aan de situatie van het kind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Ouders vragen zelf hulp</a:t>
            </a:r>
          </a:p>
          <a:p>
            <a:pPr marL="228600" indent="-228600">
              <a:buFontTx/>
              <a:buAutoNum type="alphaLcPeriod"/>
            </a:pPr>
            <a:r>
              <a:rPr lang="nl-NL" sz="950" dirty="0">
                <a:solidFill>
                  <a:schemeClr val="tx1"/>
                </a:solidFill>
              </a:rPr>
              <a:t>Huisverboden 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D5FCDDF-5E9F-4591-A066-00BB862540BC}"/>
              </a:ext>
            </a:extLst>
          </p:cNvPr>
          <p:cNvSpPr txBox="1"/>
          <p:nvPr/>
        </p:nvSpPr>
        <p:spPr>
          <a:xfrm>
            <a:off x="9683438" y="1594246"/>
            <a:ext cx="2048162" cy="1169551"/>
          </a:xfrm>
          <a:prstGeom prst="rect">
            <a:avLst/>
          </a:prstGeom>
          <a:solidFill>
            <a:schemeClr val="accent6"/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chemeClr val="bg1"/>
                </a:solidFill>
              </a:rPr>
              <a:t>Categorie 3 </a:t>
            </a:r>
          </a:p>
          <a:p>
            <a:r>
              <a:rPr lang="nl-NL" sz="800" dirty="0">
                <a:solidFill>
                  <a:schemeClr val="bg1"/>
                </a:solidFill>
              </a:rPr>
              <a:t>De categorie </a:t>
            </a:r>
            <a:r>
              <a:rPr lang="nl-NL" sz="800">
                <a:solidFill>
                  <a:schemeClr val="bg1"/>
                </a:solidFill>
              </a:rPr>
              <a:t>van meldingen die (in principe) niet </a:t>
            </a:r>
            <a:r>
              <a:rPr lang="nl-NL" sz="800" dirty="0">
                <a:solidFill>
                  <a:schemeClr val="bg1"/>
                </a:solidFill>
              </a:rPr>
              <a:t>aan de Raad voor de </a:t>
            </a:r>
            <a:r>
              <a:rPr lang="nl-NL" sz="800">
                <a:solidFill>
                  <a:schemeClr val="bg1"/>
                </a:solidFill>
              </a:rPr>
              <a:t>Kinderbescherming worden voorgelegd</a:t>
            </a:r>
          </a:p>
          <a:p>
            <a:endParaRPr lang="nl-NL" sz="800">
              <a:solidFill>
                <a:schemeClr val="bg1"/>
              </a:solidFill>
            </a:endParaRPr>
          </a:p>
          <a:p>
            <a:endParaRPr lang="nl-NL" sz="8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>
              <a:solidFill>
                <a:schemeClr val="bg1"/>
              </a:solidFill>
            </a:endParaRPr>
          </a:p>
          <a:p>
            <a:endParaRPr lang="nl-NL" sz="100" dirty="0">
              <a:solidFill>
                <a:schemeClr val="bg1"/>
              </a:solidFill>
            </a:endParaRPr>
          </a:p>
          <a:p>
            <a:endParaRPr lang="nl-NL" sz="800" dirty="0">
              <a:solidFill>
                <a:schemeClr val="bg1"/>
              </a:solidFill>
            </a:endParaRP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9482" y="115060"/>
            <a:ext cx="1382118" cy="54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0818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7ABF9C054A34AB29F9D152B506526" ma:contentTypeVersion="17" ma:contentTypeDescription="Een nieuw document maken." ma:contentTypeScope="" ma:versionID="aa288dd0e51761017ff6e22156871fb0">
  <xsd:schema xmlns:xsd="http://www.w3.org/2001/XMLSchema" xmlns:xs="http://www.w3.org/2001/XMLSchema" xmlns:p="http://schemas.microsoft.com/office/2006/metadata/properties" xmlns:ns2="5343fe6e-c3c8-4fa4-8c12-573326446f19" xmlns:ns3="cd16d817-dd82-4af6-abdd-8c4fd48538e5" targetNamespace="http://schemas.microsoft.com/office/2006/metadata/properties" ma:root="true" ma:fieldsID="31d6e0eaaef7d314179d4f66a6384bfe" ns2:_="" ns3:_="">
    <xsd:import namespace="5343fe6e-c3c8-4fa4-8c12-573326446f19"/>
    <xsd:import namespace="cd16d817-dd82-4af6-abdd-8c4fd4853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43fe6e-c3c8-4fa4-8c12-573326446f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63d53759-4212-4ba1-b351-b6351702e5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16d817-dd82-4af6-abdd-8c4fd48538e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bc0cada-906b-452b-8792-5300a9915268}" ma:internalName="TaxCatchAll" ma:showField="CatchAllData" ma:web="cd16d817-dd82-4af6-abdd-8c4fd4853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16d817-dd82-4af6-abdd-8c4fd48538e5" xsi:nil="true"/>
    <lcf76f155ced4ddcb4097134ff3c332f xmlns="5343fe6e-c3c8-4fa4-8c12-573326446f1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966F8D-2C4B-4D5E-B8E3-E477BE91F588}"/>
</file>

<file path=customXml/itemProps2.xml><?xml version="1.0" encoding="utf-8"?>
<ds:datastoreItem xmlns:ds="http://schemas.openxmlformats.org/officeDocument/2006/customXml" ds:itemID="{5C69C452-DA1B-4D07-B63F-2695E8837584}"/>
</file>

<file path=customXml/itemProps3.xml><?xml version="1.0" encoding="utf-8"?>
<ds:datastoreItem xmlns:ds="http://schemas.openxmlformats.org/officeDocument/2006/customXml" ds:itemID="{235237CF-C196-4FC3-825D-6D4570DD9CF0}"/>
</file>

<file path=docProps/app.xml><?xml version="1.0" encoding="utf-8"?>
<Properties xmlns="http://schemas.openxmlformats.org/officeDocument/2006/extended-properties" xmlns:vt="http://schemas.openxmlformats.org/officeDocument/2006/docPropsVTypes">
  <TotalTime>3116</TotalTime>
  <Words>711</Words>
  <Application>Microsoft Office PowerPoint</Application>
  <PresentationFormat>Breedbeeld</PresentationFormat>
  <Paragraphs>143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Barg S. (Steven)</dc:creator>
  <cp:lastModifiedBy>Nadine Rozenberg | Open Deuren</cp:lastModifiedBy>
  <cp:revision>154</cp:revision>
  <cp:lastPrinted>2019-08-13T07:10:30Z</cp:lastPrinted>
  <dcterms:created xsi:type="dcterms:W3CDTF">2019-07-18T13:15:02Z</dcterms:created>
  <dcterms:modified xsi:type="dcterms:W3CDTF">2026-01-13T09:47:14Z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0x01010053C7ABF9C054A34AB29F9D152B506526</vt:lpwstr>
  </property>
</Properties>
</file>